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handoutMasterIdLst>
    <p:handoutMasterId r:id="rId65"/>
  </p:handoutMasterIdLst>
  <p:sldIdLst>
    <p:sldId id="256" r:id="rId2"/>
    <p:sldId id="259" r:id="rId3"/>
    <p:sldId id="260" r:id="rId4"/>
    <p:sldId id="261" r:id="rId5"/>
    <p:sldId id="262" r:id="rId6"/>
    <p:sldId id="263" r:id="rId7"/>
    <p:sldId id="264" r:id="rId8"/>
    <p:sldId id="265" r:id="rId9"/>
    <p:sldId id="266" r:id="rId10"/>
    <p:sldId id="285" r:id="rId11"/>
    <p:sldId id="315" r:id="rId12"/>
    <p:sldId id="316" r:id="rId13"/>
    <p:sldId id="317" r:id="rId14"/>
    <p:sldId id="318" r:id="rId15"/>
    <p:sldId id="319" r:id="rId16"/>
    <p:sldId id="320" r:id="rId17"/>
    <p:sldId id="321" r:id="rId18"/>
    <p:sldId id="322" r:id="rId19"/>
    <p:sldId id="267" r:id="rId20"/>
    <p:sldId id="272" r:id="rId21"/>
    <p:sldId id="277" r:id="rId22"/>
    <p:sldId id="278" r:id="rId23"/>
    <p:sldId id="274" r:id="rId24"/>
    <p:sldId id="275" r:id="rId25"/>
    <p:sldId id="276" r:id="rId26"/>
    <p:sldId id="279" r:id="rId27"/>
    <p:sldId id="280" r:id="rId28"/>
    <p:sldId id="284" r:id="rId29"/>
    <p:sldId id="282" r:id="rId30"/>
    <p:sldId id="283"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270" r:id="rId61"/>
    <p:sldId id="323" r:id="rId62"/>
    <p:sldId id="257" r:id="rId6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Lessels" initials="HL" lastIdx="5" clrIdx="0">
    <p:extLst>
      <p:ext uri="{19B8F6BF-5375-455C-9EA6-DF929625EA0E}">
        <p15:presenceInfo xmlns:p15="http://schemas.microsoft.com/office/powerpoint/2012/main" userId="Hannah Lessels" providerId="None"/>
      </p:ext>
    </p:extLst>
  </p:cmAuthor>
  <p:cmAuthor id="2" name="ALC" initials="ALC" lastIdx="14" clrIdx="1">
    <p:extLst>
      <p:ext uri="{19B8F6BF-5375-455C-9EA6-DF929625EA0E}">
        <p15:presenceInfo xmlns:p15="http://schemas.microsoft.com/office/powerpoint/2012/main" userId="ALC" providerId="None"/>
      </p:ext>
    </p:extLst>
  </p:cmAuthor>
  <p:cmAuthor id="3" name="AMC" initials="AMC" lastIdx="15" clrIdx="2">
    <p:extLst>
      <p:ext uri="{19B8F6BF-5375-455C-9EA6-DF929625EA0E}">
        <p15:presenceInfo xmlns:p15="http://schemas.microsoft.com/office/powerpoint/2012/main" userId="AM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A5F"/>
    <a:srgbClr val="D6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2653" autoAdjust="0"/>
  </p:normalViewPr>
  <p:slideViewPr>
    <p:cSldViewPr snapToGrid="0">
      <p:cViewPr varScale="1">
        <p:scale>
          <a:sx n="37" d="100"/>
          <a:sy n="37" d="100"/>
        </p:scale>
        <p:origin x="3976"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655DCA7-EFB3-4C1A-8154-3E752B06BEF3}" type="datetimeFigureOut">
              <a:rPr lang="en-US" smtClean="0"/>
              <a:t>2/12/21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D386F90-76B8-40EF-95D3-129D05E2EF99}" type="slidenum">
              <a:rPr lang="en-US" smtClean="0"/>
              <a:t>‹#›</a:t>
            </a:fld>
            <a:endParaRPr lang="en-US"/>
          </a:p>
        </p:txBody>
      </p:sp>
    </p:spTree>
    <p:extLst>
      <p:ext uri="{BB962C8B-B14F-4D97-AF65-F5344CB8AC3E}">
        <p14:creationId xmlns:p14="http://schemas.microsoft.com/office/powerpoint/2010/main" val="104423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E583741-C0E3-4B0B-B5DC-740A9F40E6EB}" type="datetimeFigureOut">
              <a:rPr lang="en-US" smtClean="0"/>
              <a:t>2/12/21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23C3742-1D5D-4EEB-8ECD-2BE845029C60}" type="slidenum">
              <a:rPr lang="en-US" smtClean="0"/>
              <a:t>‹#›</a:t>
            </a:fld>
            <a:endParaRPr lang="en-US"/>
          </a:p>
        </p:txBody>
      </p:sp>
    </p:spTree>
    <p:extLst>
      <p:ext uri="{BB962C8B-B14F-4D97-AF65-F5344CB8AC3E}">
        <p14:creationId xmlns:p14="http://schemas.microsoft.com/office/powerpoint/2010/main" val="105183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a:t>
            </a:fld>
            <a:endParaRPr lang="en-US"/>
          </a:p>
        </p:txBody>
      </p:sp>
    </p:spTree>
    <p:extLst>
      <p:ext uri="{BB962C8B-B14F-4D97-AF65-F5344CB8AC3E}">
        <p14:creationId xmlns:p14="http://schemas.microsoft.com/office/powerpoint/2010/main" val="96139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10</a:t>
            </a:fld>
            <a:endParaRPr lang="en-US"/>
          </a:p>
        </p:txBody>
      </p:sp>
    </p:spTree>
    <p:extLst>
      <p:ext uri="{BB962C8B-B14F-4D97-AF65-F5344CB8AC3E}">
        <p14:creationId xmlns:p14="http://schemas.microsoft.com/office/powerpoint/2010/main" val="344640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11</a:t>
            </a:fld>
            <a:endParaRPr lang="en-US"/>
          </a:p>
        </p:txBody>
      </p:sp>
    </p:spTree>
    <p:extLst>
      <p:ext uri="{BB962C8B-B14F-4D97-AF65-F5344CB8AC3E}">
        <p14:creationId xmlns:p14="http://schemas.microsoft.com/office/powerpoint/2010/main" val="46577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12</a:t>
            </a:fld>
            <a:endParaRPr lang="en-US"/>
          </a:p>
        </p:txBody>
      </p:sp>
    </p:spTree>
    <p:extLst>
      <p:ext uri="{BB962C8B-B14F-4D97-AF65-F5344CB8AC3E}">
        <p14:creationId xmlns:p14="http://schemas.microsoft.com/office/powerpoint/2010/main" val="296854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13</a:t>
            </a:fld>
            <a:endParaRPr lang="en-US"/>
          </a:p>
        </p:txBody>
      </p:sp>
    </p:spTree>
    <p:extLst>
      <p:ext uri="{BB962C8B-B14F-4D97-AF65-F5344CB8AC3E}">
        <p14:creationId xmlns:p14="http://schemas.microsoft.com/office/powerpoint/2010/main" val="264063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14</a:t>
            </a:fld>
            <a:endParaRPr lang="en-US"/>
          </a:p>
        </p:txBody>
      </p:sp>
    </p:spTree>
    <p:extLst>
      <p:ext uri="{BB962C8B-B14F-4D97-AF65-F5344CB8AC3E}">
        <p14:creationId xmlns:p14="http://schemas.microsoft.com/office/powerpoint/2010/main" val="376506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15</a:t>
            </a:fld>
            <a:endParaRPr lang="en-US"/>
          </a:p>
        </p:txBody>
      </p:sp>
    </p:spTree>
    <p:extLst>
      <p:ext uri="{BB962C8B-B14F-4D97-AF65-F5344CB8AC3E}">
        <p14:creationId xmlns:p14="http://schemas.microsoft.com/office/powerpoint/2010/main" val="147531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16</a:t>
            </a:fld>
            <a:endParaRPr lang="en-US"/>
          </a:p>
        </p:txBody>
      </p:sp>
    </p:spTree>
    <p:extLst>
      <p:ext uri="{BB962C8B-B14F-4D97-AF65-F5344CB8AC3E}">
        <p14:creationId xmlns:p14="http://schemas.microsoft.com/office/powerpoint/2010/main" val="16619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17</a:t>
            </a:fld>
            <a:endParaRPr lang="en-US"/>
          </a:p>
        </p:txBody>
      </p:sp>
    </p:spTree>
    <p:extLst>
      <p:ext uri="{BB962C8B-B14F-4D97-AF65-F5344CB8AC3E}">
        <p14:creationId xmlns:p14="http://schemas.microsoft.com/office/powerpoint/2010/main" val="184678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18</a:t>
            </a:fld>
            <a:endParaRPr lang="en-US"/>
          </a:p>
        </p:txBody>
      </p:sp>
    </p:spTree>
    <p:extLst>
      <p:ext uri="{BB962C8B-B14F-4D97-AF65-F5344CB8AC3E}">
        <p14:creationId xmlns:p14="http://schemas.microsoft.com/office/powerpoint/2010/main" val="250252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19</a:t>
            </a:fld>
            <a:endParaRPr lang="en-US"/>
          </a:p>
        </p:txBody>
      </p:sp>
    </p:spTree>
    <p:extLst>
      <p:ext uri="{BB962C8B-B14F-4D97-AF65-F5344CB8AC3E}">
        <p14:creationId xmlns:p14="http://schemas.microsoft.com/office/powerpoint/2010/main" val="10806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2</a:t>
            </a:fld>
            <a:endParaRPr lang="en-US"/>
          </a:p>
        </p:txBody>
      </p:sp>
    </p:spTree>
    <p:extLst>
      <p:ext uri="{BB962C8B-B14F-4D97-AF65-F5344CB8AC3E}">
        <p14:creationId xmlns:p14="http://schemas.microsoft.com/office/powerpoint/2010/main" val="4195317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20</a:t>
            </a:fld>
            <a:endParaRPr lang="en-US"/>
          </a:p>
        </p:txBody>
      </p:sp>
    </p:spTree>
    <p:extLst>
      <p:ext uri="{BB962C8B-B14F-4D97-AF65-F5344CB8AC3E}">
        <p14:creationId xmlns:p14="http://schemas.microsoft.com/office/powerpoint/2010/main" val="129168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21</a:t>
            </a:fld>
            <a:endParaRPr lang="en-US"/>
          </a:p>
        </p:txBody>
      </p:sp>
    </p:spTree>
    <p:extLst>
      <p:ext uri="{BB962C8B-B14F-4D97-AF65-F5344CB8AC3E}">
        <p14:creationId xmlns:p14="http://schemas.microsoft.com/office/powerpoint/2010/main" val="40682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22</a:t>
            </a:fld>
            <a:endParaRPr lang="en-US"/>
          </a:p>
        </p:txBody>
      </p:sp>
    </p:spTree>
    <p:extLst>
      <p:ext uri="{BB962C8B-B14F-4D97-AF65-F5344CB8AC3E}">
        <p14:creationId xmlns:p14="http://schemas.microsoft.com/office/powerpoint/2010/main" val="180981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23</a:t>
            </a:fld>
            <a:endParaRPr lang="en-US"/>
          </a:p>
        </p:txBody>
      </p:sp>
    </p:spTree>
    <p:extLst>
      <p:ext uri="{BB962C8B-B14F-4D97-AF65-F5344CB8AC3E}">
        <p14:creationId xmlns:p14="http://schemas.microsoft.com/office/powerpoint/2010/main" val="181811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24</a:t>
            </a:fld>
            <a:endParaRPr lang="en-US"/>
          </a:p>
        </p:txBody>
      </p:sp>
    </p:spTree>
    <p:extLst>
      <p:ext uri="{BB962C8B-B14F-4D97-AF65-F5344CB8AC3E}">
        <p14:creationId xmlns:p14="http://schemas.microsoft.com/office/powerpoint/2010/main" val="288455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25</a:t>
            </a:fld>
            <a:endParaRPr lang="en-US"/>
          </a:p>
        </p:txBody>
      </p:sp>
    </p:spTree>
    <p:extLst>
      <p:ext uri="{BB962C8B-B14F-4D97-AF65-F5344CB8AC3E}">
        <p14:creationId xmlns:p14="http://schemas.microsoft.com/office/powerpoint/2010/main" val="621857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26</a:t>
            </a:fld>
            <a:endParaRPr lang="en-US"/>
          </a:p>
        </p:txBody>
      </p:sp>
    </p:spTree>
    <p:extLst>
      <p:ext uri="{BB962C8B-B14F-4D97-AF65-F5344CB8AC3E}">
        <p14:creationId xmlns:p14="http://schemas.microsoft.com/office/powerpoint/2010/main" val="193214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27</a:t>
            </a:fld>
            <a:endParaRPr lang="en-US"/>
          </a:p>
        </p:txBody>
      </p:sp>
    </p:spTree>
    <p:extLst>
      <p:ext uri="{BB962C8B-B14F-4D97-AF65-F5344CB8AC3E}">
        <p14:creationId xmlns:p14="http://schemas.microsoft.com/office/powerpoint/2010/main" val="66855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28</a:t>
            </a:fld>
            <a:endParaRPr lang="en-US"/>
          </a:p>
        </p:txBody>
      </p:sp>
    </p:spTree>
    <p:extLst>
      <p:ext uri="{BB962C8B-B14F-4D97-AF65-F5344CB8AC3E}">
        <p14:creationId xmlns:p14="http://schemas.microsoft.com/office/powerpoint/2010/main" val="3495981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29</a:t>
            </a:fld>
            <a:endParaRPr lang="en-US"/>
          </a:p>
        </p:txBody>
      </p:sp>
    </p:spTree>
    <p:extLst>
      <p:ext uri="{BB962C8B-B14F-4D97-AF65-F5344CB8AC3E}">
        <p14:creationId xmlns:p14="http://schemas.microsoft.com/office/powerpoint/2010/main" val="143483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3</a:t>
            </a:fld>
            <a:endParaRPr lang="en-US"/>
          </a:p>
        </p:txBody>
      </p:sp>
    </p:spTree>
    <p:extLst>
      <p:ext uri="{BB962C8B-B14F-4D97-AF65-F5344CB8AC3E}">
        <p14:creationId xmlns:p14="http://schemas.microsoft.com/office/powerpoint/2010/main" val="254810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30</a:t>
            </a:fld>
            <a:endParaRPr lang="en-US"/>
          </a:p>
        </p:txBody>
      </p:sp>
    </p:spTree>
    <p:extLst>
      <p:ext uri="{BB962C8B-B14F-4D97-AF65-F5344CB8AC3E}">
        <p14:creationId xmlns:p14="http://schemas.microsoft.com/office/powerpoint/2010/main" val="166215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31</a:t>
            </a:fld>
            <a:endParaRPr lang="en-US"/>
          </a:p>
        </p:txBody>
      </p:sp>
    </p:spTree>
    <p:extLst>
      <p:ext uri="{BB962C8B-B14F-4D97-AF65-F5344CB8AC3E}">
        <p14:creationId xmlns:p14="http://schemas.microsoft.com/office/powerpoint/2010/main" val="336163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32</a:t>
            </a:fld>
            <a:endParaRPr lang="en-US"/>
          </a:p>
        </p:txBody>
      </p:sp>
    </p:spTree>
    <p:extLst>
      <p:ext uri="{BB962C8B-B14F-4D97-AF65-F5344CB8AC3E}">
        <p14:creationId xmlns:p14="http://schemas.microsoft.com/office/powerpoint/2010/main" val="1545261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33</a:t>
            </a:fld>
            <a:endParaRPr lang="en-US"/>
          </a:p>
        </p:txBody>
      </p:sp>
    </p:spTree>
    <p:extLst>
      <p:ext uri="{BB962C8B-B14F-4D97-AF65-F5344CB8AC3E}">
        <p14:creationId xmlns:p14="http://schemas.microsoft.com/office/powerpoint/2010/main" val="57361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34</a:t>
            </a:fld>
            <a:endParaRPr lang="en-US"/>
          </a:p>
        </p:txBody>
      </p:sp>
    </p:spTree>
    <p:extLst>
      <p:ext uri="{BB962C8B-B14F-4D97-AF65-F5344CB8AC3E}">
        <p14:creationId xmlns:p14="http://schemas.microsoft.com/office/powerpoint/2010/main" val="20947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35</a:t>
            </a:fld>
            <a:endParaRPr lang="en-US"/>
          </a:p>
        </p:txBody>
      </p:sp>
    </p:spTree>
    <p:extLst>
      <p:ext uri="{BB962C8B-B14F-4D97-AF65-F5344CB8AC3E}">
        <p14:creationId xmlns:p14="http://schemas.microsoft.com/office/powerpoint/2010/main" val="2179924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36</a:t>
            </a:fld>
            <a:endParaRPr lang="en-US"/>
          </a:p>
        </p:txBody>
      </p:sp>
    </p:spTree>
    <p:extLst>
      <p:ext uri="{BB962C8B-B14F-4D97-AF65-F5344CB8AC3E}">
        <p14:creationId xmlns:p14="http://schemas.microsoft.com/office/powerpoint/2010/main" val="733498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37</a:t>
            </a:fld>
            <a:endParaRPr lang="en-US"/>
          </a:p>
        </p:txBody>
      </p:sp>
    </p:spTree>
    <p:extLst>
      <p:ext uri="{BB962C8B-B14F-4D97-AF65-F5344CB8AC3E}">
        <p14:creationId xmlns:p14="http://schemas.microsoft.com/office/powerpoint/2010/main" val="484118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38</a:t>
            </a:fld>
            <a:endParaRPr lang="en-US"/>
          </a:p>
        </p:txBody>
      </p:sp>
    </p:spTree>
    <p:extLst>
      <p:ext uri="{BB962C8B-B14F-4D97-AF65-F5344CB8AC3E}">
        <p14:creationId xmlns:p14="http://schemas.microsoft.com/office/powerpoint/2010/main" val="1088577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39</a:t>
            </a:fld>
            <a:endParaRPr lang="en-US"/>
          </a:p>
        </p:txBody>
      </p:sp>
    </p:spTree>
    <p:extLst>
      <p:ext uri="{BB962C8B-B14F-4D97-AF65-F5344CB8AC3E}">
        <p14:creationId xmlns:p14="http://schemas.microsoft.com/office/powerpoint/2010/main" val="399956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123C3742-1D5D-4EEB-8ECD-2BE845029C60}" type="slidenum">
              <a:rPr lang="en-US" smtClean="0"/>
              <a:t>4</a:t>
            </a:fld>
            <a:endParaRPr lang="en-US"/>
          </a:p>
        </p:txBody>
      </p:sp>
    </p:spTree>
    <p:extLst>
      <p:ext uri="{BB962C8B-B14F-4D97-AF65-F5344CB8AC3E}">
        <p14:creationId xmlns:p14="http://schemas.microsoft.com/office/powerpoint/2010/main" val="472936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40</a:t>
            </a:fld>
            <a:endParaRPr lang="en-US"/>
          </a:p>
        </p:txBody>
      </p:sp>
    </p:spTree>
    <p:extLst>
      <p:ext uri="{BB962C8B-B14F-4D97-AF65-F5344CB8AC3E}">
        <p14:creationId xmlns:p14="http://schemas.microsoft.com/office/powerpoint/2010/main" val="2745899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41</a:t>
            </a:fld>
            <a:endParaRPr lang="en-US"/>
          </a:p>
        </p:txBody>
      </p:sp>
    </p:spTree>
    <p:extLst>
      <p:ext uri="{BB962C8B-B14F-4D97-AF65-F5344CB8AC3E}">
        <p14:creationId xmlns:p14="http://schemas.microsoft.com/office/powerpoint/2010/main" val="2777881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42</a:t>
            </a:fld>
            <a:endParaRPr lang="en-US"/>
          </a:p>
        </p:txBody>
      </p:sp>
    </p:spTree>
    <p:extLst>
      <p:ext uri="{BB962C8B-B14F-4D97-AF65-F5344CB8AC3E}">
        <p14:creationId xmlns:p14="http://schemas.microsoft.com/office/powerpoint/2010/main" val="3130374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43</a:t>
            </a:fld>
            <a:endParaRPr lang="en-US"/>
          </a:p>
        </p:txBody>
      </p:sp>
    </p:spTree>
    <p:extLst>
      <p:ext uri="{BB962C8B-B14F-4D97-AF65-F5344CB8AC3E}">
        <p14:creationId xmlns:p14="http://schemas.microsoft.com/office/powerpoint/2010/main" val="3450320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44</a:t>
            </a:fld>
            <a:endParaRPr lang="en-US"/>
          </a:p>
        </p:txBody>
      </p:sp>
    </p:spTree>
    <p:extLst>
      <p:ext uri="{BB962C8B-B14F-4D97-AF65-F5344CB8AC3E}">
        <p14:creationId xmlns:p14="http://schemas.microsoft.com/office/powerpoint/2010/main" val="1137807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45</a:t>
            </a:fld>
            <a:endParaRPr lang="en-US"/>
          </a:p>
        </p:txBody>
      </p:sp>
    </p:spTree>
    <p:extLst>
      <p:ext uri="{BB962C8B-B14F-4D97-AF65-F5344CB8AC3E}">
        <p14:creationId xmlns:p14="http://schemas.microsoft.com/office/powerpoint/2010/main" val="2154646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46</a:t>
            </a:fld>
            <a:endParaRPr lang="en-US"/>
          </a:p>
        </p:txBody>
      </p:sp>
    </p:spTree>
    <p:extLst>
      <p:ext uri="{BB962C8B-B14F-4D97-AF65-F5344CB8AC3E}">
        <p14:creationId xmlns:p14="http://schemas.microsoft.com/office/powerpoint/2010/main" val="314977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47</a:t>
            </a:fld>
            <a:endParaRPr lang="en-US"/>
          </a:p>
        </p:txBody>
      </p:sp>
    </p:spTree>
    <p:extLst>
      <p:ext uri="{BB962C8B-B14F-4D97-AF65-F5344CB8AC3E}">
        <p14:creationId xmlns:p14="http://schemas.microsoft.com/office/powerpoint/2010/main" val="617818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48</a:t>
            </a:fld>
            <a:endParaRPr lang="en-US"/>
          </a:p>
        </p:txBody>
      </p:sp>
    </p:spTree>
    <p:extLst>
      <p:ext uri="{BB962C8B-B14F-4D97-AF65-F5344CB8AC3E}">
        <p14:creationId xmlns:p14="http://schemas.microsoft.com/office/powerpoint/2010/main" val="3889648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49</a:t>
            </a:fld>
            <a:endParaRPr lang="en-US"/>
          </a:p>
        </p:txBody>
      </p:sp>
    </p:spTree>
    <p:extLst>
      <p:ext uri="{BB962C8B-B14F-4D97-AF65-F5344CB8AC3E}">
        <p14:creationId xmlns:p14="http://schemas.microsoft.com/office/powerpoint/2010/main" val="340883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a:t>
            </a:fld>
            <a:endParaRPr lang="en-US"/>
          </a:p>
        </p:txBody>
      </p:sp>
    </p:spTree>
    <p:extLst>
      <p:ext uri="{BB962C8B-B14F-4D97-AF65-F5344CB8AC3E}">
        <p14:creationId xmlns:p14="http://schemas.microsoft.com/office/powerpoint/2010/main" val="1153913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50</a:t>
            </a:fld>
            <a:endParaRPr lang="en-US"/>
          </a:p>
        </p:txBody>
      </p:sp>
    </p:spTree>
    <p:extLst>
      <p:ext uri="{BB962C8B-B14F-4D97-AF65-F5344CB8AC3E}">
        <p14:creationId xmlns:p14="http://schemas.microsoft.com/office/powerpoint/2010/main" val="2718304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51</a:t>
            </a:fld>
            <a:endParaRPr lang="en-US"/>
          </a:p>
        </p:txBody>
      </p:sp>
    </p:spTree>
    <p:extLst>
      <p:ext uri="{BB962C8B-B14F-4D97-AF65-F5344CB8AC3E}">
        <p14:creationId xmlns:p14="http://schemas.microsoft.com/office/powerpoint/2010/main" val="11634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52</a:t>
            </a:fld>
            <a:endParaRPr lang="en-US"/>
          </a:p>
        </p:txBody>
      </p:sp>
    </p:spTree>
    <p:extLst>
      <p:ext uri="{BB962C8B-B14F-4D97-AF65-F5344CB8AC3E}">
        <p14:creationId xmlns:p14="http://schemas.microsoft.com/office/powerpoint/2010/main" val="3702243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53</a:t>
            </a:fld>
            <a:endParaRPr lang="en-US"/>
          </a:p>
        </p:txBody>
      </p:sp>
    </p:spTree>
    <p:extLst>
      <p:ext uri="{BB962C8B-B14F-4D97-AF65-F5344CB8AC3E}">
        <p14:creationId xmlns:p14="http://schemas.microsoft.com/office/powerpoint/2010/main" val="703207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54</a:t>
            </a:fld>
            <a:endParaRPr lang="en-US"/>
          </a:p>
        </p:txBody>
      </p:sp>
    </p:spTree>
    <p:extLst>
      <p:ext uri="{BB962C8B-B14F-4D97-AF65-F5344CB8AC3E}">
        <p14:creationId xmlns:p14="http://schemas.microsoft.com/office/powerpoint/2010/main" val="3396746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55</a:t>
            </a:fld>
            <a:endParaRPr lang="en-US"/>
          </a:p>
        </p:txBody>
      </p:sp>
    </p:spTree>
    <p:extLst>
      <p:ext uri="{BB962C8B-B14F-4D97-AF65-F5344CB8AC3E}">
        <p14:creationId xmlns:p14="http://schemas.microsoft.com/office/powerpoint/2010/main" val="3869935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56</a:t>
            </a:fld>
            <a:endParaRPr lang="en-US"/>
          </a:p>
        </p:txBody>
      </p:sp>
    </p:spTree>
    <p:extLst>
      <p:ext uri="{BB962C8B-B14F-4D97-AF65-F5344CB8AC3E}">
        <p14:creationId xmlns:p14="http://schemas.microsoft.com/office/powerpoint/2010/main" val="1318213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57</a:t>
            </a:fld>
            <a:endParaRPr lang="en-US"/>
          </a:p>
        </p:txBody>
      </p:sp>
    </p:spTree>
    <p:extLst>
      <p:ext uri="{BB962C8B-B14F-4D97-AF65-F5344CB8AC3E}">
        <p14:creationId xmlns:p14="http://schemas.microsoft.com/office/powerpoint/2010/main" val="4048127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58</a:t>
            </a:fld>
            <a:endParaRPr lang="en-US"/>
          </a:p>
        </p:txBody>
      </p:sp>
    </p:spTree>
    <p:extLst>
      <p:ext uri="{BB962C8B-B14F-4D97-AF65-F5344CB8AC3E}">
        <p14:creationId xmlns:p14="http://schemas.microsoft.com/office/powerpoint/2010/main" val="3069180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59</a:t>
            </a:fld>
            <a:endParaRPr lang="en-US"/>
          </a:p>
        </p:txBody>
      </p:sp>
    </p:spTree>
    <p:extLst>
      <p:ext uri="{BB962C8B-B14F-4D97-AF65-F5344CB8AC3E}">
        <p14:creationId xmlns:p14="http://schemas.microsoft.com/office/powerpoint/2010/main" val="2276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123C3742-1D5D-4EEB-8ECD-2BE845029C60}" type="slidenum">
              <a:rPr lang="en-US" smtClean="0"/>
              <a:t>6</a:t>
            </a:fld>
            <a:endParaRPr lang="en-US"/>
          </a:p>
        </p:txBody>
      </p:sp>
    </p:spTree>
    <p:extLst>
      <p:ext uri="{BB962C8B-B14F-4D97-AF65-F5344CB8AC3E}">
        <p14:creationId xmlns:p14="http://schemas.microsoft.com/office/powerpoint/2010/main" val="563400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3742-1D5D-4EEB-8ECD-2BE845029C60}" type="slidenum">
              <a:rPr lang="en-US" smtClean="0"/>
              <a:t>60</a:t>
            </a:fld>
            <a:endParaRPr lang="en-US"/>
          </a:p>
        </p:txBody>
      </p:sp>
    </p:spTree>
    <p:extLst>
      <p:ext uri="{BB962C8B-B14F-4D97-AF65-F5344CB8AC3E}">
        <p14:creationId xmlns:p14="http://schemas.microsoft.com/office/powerpoint/2010/main" val="2228599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62</a:t>
            </a:fld>
            <a:endParaRPr lang="en-US"/>
          </a:p>
        </p:txBody>
      </p:sp>
    </p:spTree>
    <p:extLst>
      <p:ext uri="{BB962C8B-B14F-4D97-AF65-F5344CB8AC3E}">
        <p14:creationId xmlns:p14="http://schemas.microsoft.com/office/powerpoint/2010/main" val="394111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t>
            </a:r>
          </a:p>
        </p:txBody>
      </p:sp>
      <p:sp>
        <p:nvSpPr>
          <p:cNvPr id="4" name="Slide Number Placeholder 3"/>
          <p:cNvSpPr>
            <a:spLocks noGrp="1"/>
          </p:cNvSpPr>
          <p:nvPr>
            <p:ph type="sldNum" sz="quarter" idx="10"/>
          </p:nvPr>
        </p:nvSpPr>
        <p:spPr/>
        <p:txBody>
          <a:bodyPr/>
          <a:lstStyle/>
          <a:p>
            <a:fld id="{123C3742-1D5D-4EEB-8ECD-2BE845029C60}" type="slidenum">
              <a:rPr lang="en-US" smtClean="0"/>
              <a:t>7</a:t>
            </a:fld>
            <a:endParaRPr lang="en-US"/>
          </a:p>
        </p:txBody>
      </p:sp>
    </p:spTree>
    <p:extLst>
      <p:ext uri="{BB962C8B-B14F-4D97-AF65-F5344CB8AC3E}">
        <p14:creationId xmlns:p14="http://schemas.microsoft.com/office/powerpoint/2010/main" val="252926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8</a:t>
            </a:fld>
            <a:endParaRPr lang="en-US"/>
          </a:p>
        </p:txBody>
      </p:sp>
    </p:spTree>
    <p:extLst>
      <p:ext uri="{BB962C8B-B14F-4D97-AF65-F5344CB8AC3E}">
        <p14:creationId xmlns:p14="http://schemas.microsoft.com/office/powerpoint/2010/main" val="53611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C3742-1D5D-4EEB-8ECD-2BE845029C60}" type="slidenum">
              <a:rPr lang="en-US" smtClean="0"/>
              <a:t>9</a:t>
            </a:fld>
            <a:endParaRPr lang="en-US"/>
          </a:p>
        </p:txBody>
      </p:sp>
    </p:spTree>
    <p:extLst>
      <p:ext uri="{BB962C8B-B14F-4D97-AF65-F5344CB8AC3E}">
        <p14:creationId xmlns:p14="http://schemas.microsoft.com/office/powerpoint/2010/main" val="315189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32A5F"/>
                </a:solidFill>
              </a:defRPr>
            </a:lvl1pPr>
          </a:lstStyle>
          <a:p>
            <a:r>
              <a:rPr lang="en-US" dirty="0"/>
              <a:t>MASSACUSETTS REGION 4AB EMERGENCY DISPENSING SITE WORKSHOP</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solidFill>
                  <a:srgbClr val="032A5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June 6, 2019</a:t>
            </a:r>
          </a:p>
          <a:p>
            <a:r>
              <a:rPr lang="en-US" dirty="0"/>
              <a:t>Hotel Verve Crowne Plaza Natick</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DBC17-DC75-40DE-9E50-D765B73573B2}" type="slidenum">
              <a:rPr lang="en-US" smtClean="0"/>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5538675"/>
            <a:ext cx="3752725" cy="536104"/>
          </a:xfrm>
          <a:prstGeom prst="rect">
            <a:avLst/>
          </a:prstGeom>
        </p:spPr>
      </p:pic>
      <p:pic>
        <p:nvPicPr>
          <p:cNvPr id="1026" name="Picture 2" descr="https://smwi.org/wp-content/uploads/2011/11/Public-health-logo-1024x94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52179" y="4452014"/>
            <a:ext cx="1915821" cy="177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8040C-973A-4704-A3AA-818BC7EF2724}" type="datetimeFigureOut">
              <a:rPr lang="en-US" smtClean="0"/>
              <a:t>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213753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32A5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rgbClr val="032A5F"/>
                </a:solidFill>
              </a:defRPr>
            </a:lvl1pPr>
            <a:lvl2pPr>
              <a:defRPr sz="2800">
                <a:solidFill>
                  <a:srgbClr val="032A5F"/>
                </a:solidFill>
              </a:defRPr>
            </a:lvl2pPr>
            <a:lvl3pPr>
              <a:defRPr sz="2400">
                <a:solidFill>
                  <a:srgbClr val="032A5F"/>
                </a:solidFill>
              </a:defRPr>
            </a:lvl3pPr>
            <a:lvl4pPr>
              <a:defRPr sz="2000">
                <a:solidFill>
                  <a:srgbClr val="032A5F"/>
                </a:solidFill>
              </a:defRPr>
            </a:lvl4pPr>
            <a:lvl5pPr>
              <a:defRPr>
                <a:solidFill>
                  <a:srgbClr val="03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48040C-973A-4704-A3AA-818BC7EF2724}" type="datetimeFigureOut">
              <a:rPr lang="en-US" smtClean="0"/>
              <a:t>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128318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032A5F"/>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032A5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B148040C-973A-4704-A3AA-818BC7EF2724}" type="datetimeFigureOut">
              <a:rPr lang="en-US" smtClean="0"/>
              <a:t>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7979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32A5F"/>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32A5F"/>
                </a:solidFill>
              </a:defRPr>
            </a:lvl1pPr>
            <a:lvl2pPr>
              <a:defRPr>
                <a:solidFill>
                  <a:srgbClr val="032A5F"/>
                </a:solidFill>
              </a:defRPr>
            </a:lvl2pPr>
            <a:lvl3pPr>
              <a:defRPr>
                <a:solidFill>
                  <a:srgbClr val="032A5F"/>
                </a:solidFill>
              </a:defRPr>
            </a:lvl3pPr>
            <a:lvl4pPr>
              <a:defRPr>
                <a:solidFill>
                  <a:srgbClr val="032A5F"/>
                </a:solidFill>
              </a:defRPr>
            </a:lvl4pPr>
            <a:lvl5pPr>
              <a:defRPr>
                <a:solidFill>
                  <a:srgbClr val="03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32A5F"/>
                </a:solidFill>
              </a:defRPr>
            </a:lvl1pPr>
            <a:lvl2pPr>
              <a:defRPr>
                <a:solidFill>
                  <a:srgbClr val="032A5F"/>
                </a:solidFill>
              </a:defRPr>
            </a:lvl2pPr>
            <a:lvl3pPr>
              <a:defRPr>
                <a:solidFill>
                  <a:srgbClr val="032A5F"/>
                </a:solidFill>
              </a:defRPr>
            </a:lvl3pPr>
            <a:lvl4pPr>
              <a:defRPr>
                <a:solidFill>
                  <a:srgbClr val="032A5F"/>
                </a:solidFill>
              </a:defRPr>
            </a:lvl4pPr>
            <a:lvl5pPr>
              <a:defRPr>
                <a:solidFill>
                  <a:srgbClr val="03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148040C-973A-4704-A3AA-818BC7EF2724}" type="datetimeFigureOut">
              <a:rPr lang="en-US" smtClean="0"/>
              <a:t>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244014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032A5F"/>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32A5F"/>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rgbClr val="032A5F"/>
                </a:solidFill>
              </a:defRPr>
            </a:lvl1pPr>
            <a:lvl2pPr>
              <a:defRPr>
                <a:solidFill>
                  <a:srgbClr val="032A5F"/>
                </a:solidFill>
              </a:defRPr>
            </a:lvl2pPr>
            <a:lvl3pPr>
              <a:defRPr>
                <a:solidFill>
                  <a:srgbClr val="032A5F"/>
                </a:solidFill>
              </a:defRPr>
            </a:lvl3pPr>
            <a:lvl4pPr>
              <a:defRPr>
                <a:solidFill>
                  <a:srgbClr val="032A5F"/>
                </a:solidFill>
              </a:defRPr>
            </a:lvl4pPr>
            <a:lvl5pPr>
              <a:defRPr>
                <a:solidFill>
                  <a:srgbClr val="03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32A5F"/>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rgbClr val="032A5F"/>
                </a:solidFill>
              </a:defRPr>
            </a:lvl1pPr>
            <a:lvl2pPr>
              <a:defRPr>
                <a:solidFill>
                  <a:srgbClr val="032A5F"/>
                </a:solidFill>
              </a:defRPr>
            </a:lvl2pPr>
            <a:lvl3pPr>
              <a:defRPr>
                <a:solidFill>
                  <a:srgbClr val="032A5F"/>
                </a:solidFill>
              </a:defRPr>
            </a:lvl3pPr>
            <a:lvl4pPr>
              <a:defRPr>
                <a:solidFill>
                  <a:srgbClr val="032A5F"/>
                </a:solidFill>
              </a:defRPr>
            </a:lvl4pPr>
            <a:lvl5pPr>
              <a:defRPr>
                <a:solidFill>
                  <a:srgbClr val="03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48040C-973A-4704-A3AA-818BC7EF2724}" type="datetimeFigureOut">
              <a:rPr lang="en-US" smtClean="0"/>
              <a:t>2/12/21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270043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32A5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6/6/2019</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FDBC17-DC75-40DE-9E50-D765B73573B2}" type="slidenum">
              <a:rPr lang="en-US" smtClean="0"/>
              <a:t>‹#›</a:t>
            </a:fld>
            <a:endParaRPr lang="en-US" dirty="0"/>
          </a:p>
        </p:txBody>
      </p:sp>
    </p:spTree>
    <p:extLst>
      <p:ext uri="{BB962C8B-B14F-4D97-AF65-F5344CB8AC3E}">
        <p14:creationId xmlns:p14="http://schemas.microsoft.com/office/powerpoint/2010/main" val="78209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6/6/2019</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416261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48040C-973A-4704-A3AA-818BC7EF2724}" type="datetimeFigureOut">
              <a:rPr lang="en-US" smtClean="0"/>
              <a:t>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126492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48040C-973A-4704-A3AA-818BC7EF2724}" type="datetimeFigureOut">
              <a:rPr lang="en-US" smtClean="0"/>
              <a:t>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DBC17-DC75-40DE-9E50-D765B73573B2}" type="slidenum">
              <a:rPr lang="en-US" smtClean="0"/>
              <a:t>‹#›</a:t>
            </a:fld>
            <a:endParaRPr lang="en-US"/>
          </a:p>
        </p:txBody>
      </p:sp>
    </p:spTree>
    <p:extLst>
      <p:ext uri="{BB962C8B-B14F-4D97-AF65-F5344CB8AC3E}">
        <p14:creationId xmlns:p14="http://schemas.microsoft.com/office/powerpoint/2010/main" val="166210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040C-973A-4704-A3AA-818BC7EF2724}" type="datetimeFigureOut">
              <a:rPr lang="en-US" smtClean="0"/>
              <a:t>2/12/21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DBC17-DC75-40DE-9E50-D765B73573B2}" type="slidenum">
              <a:rPr lang="en-US" smtClean="0"/>
              <a:t>‹#›</a:t>
            </a:fld>
            <a:endParaRPr lang="en-US"/>
          </a:p>
        </p:txBody>
      </p:sp>
      <p:sp>
        <p:nvSpPr>
          <p:cNvPr id="7" name="Rectangle 6"/>
          <p:cNvSpPr/>
          <p:nvPr userDrawn="1"/>
        </p:nvSpPr>
        <p:spPr>
          <a:xfrm>
            <a:off x="74645" y="83976"/>
            <a:ext cx="12045820" cy="6708710"/>
          </a:xfrm>
          <a:prstGeom prst="rect">
            <a:avLst/>
          </a:prstGeom>
          <a:noFill/>
          <a:ln w="254000" cap="sq" cmpd="sng">
            <a:solidFill>
              <a:srgbClr val="D6202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35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cdc.gov/flu/pandemic-resources/national-strategy/planning-guidance/guidance_508.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cdc.gov/flu/pandemic-resources/national-strategy/planning-guidance/guidance_508.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MASSACHUSETTS REGION 4AB EMERGENCY DISPENSING SITE WORKSHOP</a:t>
            </a:r>
          </a:p>
        </p:txBody>
      </p:sp>
      <p:sp>
        <p:nvSpPr>
          <p:cNvPr id="3" name="Subtitle 2"/>
          <p:cNvSpPr>
            <a:spLocks noGrp="1"/>
          </p:cNvSpPr>
          <p:nvPr>
            <p:ph type="subTitle" idx="1"/>
          </p:nvPr>
        </p:nvSpPr>
        <p:spPr/>
        <p:txBody>
          <a:bodyPr/>
          <a:lstStyle/>
          <a:p>
            <a:r>
              <a:rPr lang="en-US" dirty="0">
                <a:solidFill>
                  <a:srgbClr val="032A5F"/>
                </a:solidFill>
              </a:rPr>
              <a:t>June 6, 2019</a:t>
            </a:r>
          </a:p>
          <a:p>
            <a:r>
              <a:rPr lang="en-US" dirty="0">
                <a:solidFill>
                  <a:srgbClr val="032A5F"/>
                </a:solidFill>
              </a:rPr>
              <a:t>Hotel Verve Crown Plaza</a:t>
            </a:r>
          </a:p>
        </p:txBody>
      </p:sp>
    </p:spTree>
    <p:extLst>
      <p:ext uri="{BB962C8B-B14F-4D97-AF65-F5344CB8AC3E}">
        <p14:creationId xmlns:p14="http://schemas.microsoft.com/office/powerpoint/2010/main" val="125818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3757881" y="1948175"/>
            <a:ext cx="4676238" cy="4351338"/>
          </a:xfrm>
          <a:prstGeom prst="rect">
            <a:avLst/>
          </a:prstGeom>
        </p:spPr>
      </p:pic>
      <p:sp>
        <p:nvSpPr>
          <p:cNvPr id="3" name="Title 2"/>
          <p:cNvSpPr>
            <a:spLocks noGrp="1"/>
          </p:cNvSpPr>
          <p:nvPr>
            <p:ph type="title"/>
          </p:nvPr>
        </p:nvSpPr>
        <p:spPr>
          <a:xfrm>
            <a:off x="838200" y="365127"/>
            <a:ext cx="10515600" cy="2510048"/>
          </a:xfrm>
        </p:spPr>
        <p:txBody>
          <a:bodyPr>
            <a:normAutofit/>
          </a:bodyPr>
          <a:lstStyle/>
          <a:p>
            <a:r>
              <a:rPr lang="en-US" dirty="0"/>
              <a:t>Introduction to the Pandemic Influenza Planning Guidance: Vaccine Allocation and Targeting Guidance</a:t>
            </a:r>
          </a:p>
        </p:txBody>
      </p:sp>
    </p:spTree>
    <p:extLst>
      <p:ext uri="{BB962C8B-B14F-4D97-AF65-F5344CB8AC3E}">
        <p14:creationId xmlns:p14="http://schemas.microsoft.com/office/powerpoint/2010/main" val="82362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focus on EID and critical staff dispensing?</a:t>
            </a:r>
          </a:p>
        </p:txBody>
      </p:sp>
      <p:sp>
        <p:nvSpPr>
          <p:cNvPr id="5" name="Content Placeholder 4"/>
          <p:cNvSpPr>
            <a:spLocks noGrp="1"/>
          </p:cNvSpPr>
          <p:nvPr>
            <p:ph idx="1"/>
          </p:nvPr>
        </p:nvSpPr>
        <p:spPr/>
        <p:txBody>
          <a:bodyPr/>
          <a:lstStyle/>
          <a:p>
            <a:r>
              <a:rPr lang="en-US" dirty="0"/>
              <a:t>Historical focus on medication dispensing (i.e. anthrax, SNS)</a:t>
            </a:r>
          </a:p>
          <a:p>
            <a:r>
              <a:rPr lang="en-US" dirty="0"/>
              <a:t>Four influenza pandemics in the past century (2009 H1N1)</a:t>
            </a:r>
          </a:p>
          <a:p>
            <a:r>
              <a:rPr lang="en-US" dirty="0"/>
              <a:t>Monitoring viruses with pandemic potential (H5N1, H7N9)</a:t>
            </a:r>
          </a:p>
          <a:p>
            <a:r>
              <a:rPr lang="en-US" dirty="0"/>
              <a:t>Only 40% of PHEP programs have a plan to identify and vaccinate critical staff</a:t>
            </a:r>
          </a:p>
          <a:p>
            <a:r>
              <a:rPr lang="en-US" dirty="0"/>
              <a:t>Gaps identified during CDC Operational Readiness Review (ORR)</a:t>
            </a:r>
          </a:p>
          <a:p>
            <a:endParaRPr lang="en-US" dirty="0"/>
          </a:p>
        </p:txBody>
      </p:sp>
    </p:spTree>
    <p:extLst>
      <p:ext uri="{BB962C8B-B14F-4D97-AF65-F5344CB8AC3E}">
        <p14:creationId xmlns:p14="http://schemas.microsoft.com/office/powerpoint/2010/main" val="125886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Critical Staff Dispensing Plan</a:t>
            </a:r>
          </a:p>
        </p:txBody>
      </p:sp>
      <p:sp>
        <p:nvSpPr>
          <p:cNvPr id="4" name="Content Placeholder 3"/>
          <p:cNvSpPr>
            <a:spLocks noGrp="1"/>
          </p:cNvSpPr>
          <p:nvPr>
            <p:ph sz="half" idx="1"/>
          </p:nvPr>
        </p:nvSpPr>
        <p:spPr/>
        <p:txBody>
          <a:bodyPr/>
          <a:lstStyle/>
          <a:p>
            <a:r>
              <a:rPr lang="en-US" dirty="0"/>
              <a:t>Responsible agency</a:t>
            </a:r>
          </a:p>
          <a:p>
            <a:r>
              <a:rPr lang="en-US" dirty="0"/>
              <a:t>Dispensing location</a:t>
            </a:r>
          </a:p>
          <a:p>
            <a:r>
              <a:rPr lang="en-US" dirty="0"/>
              <a:t>Source of dispensing staff</a:t>
            </a:r>
          </a:p>
          <a:p>
            <a:r>
              <a:rPr lang="en-US" dirty="0"/>
              <a:t>Source of MCM</a:t>
            </a:r>
          </a:p>
          <a:p>
            <a:r>
              <a:rPr lang="en-US" dirty="0"/>
              <a:t>Eligible agencies (number of staff/household members &amp; EDS role)</a:t>
            </a:r>
          </a:p>
          <a:p>
            <a:endParaRPr lang="en-US" dirty="0"/>
          </a:p>
        </p:txBody>
      </p:sp>
      <p:sp>
        <p:nvSpPr>
          <p:cNvPr id="5" name="Content Placeholder 4"/>
          <p:cNvSpPr>
            <a:spLocks noGrp="1"/>
          </p:cNvSpPr>
          <p:nvPr>
            <p:ph sz="half" idx="2"/>
          </p:nvPr>
        </p:nvSpPr>
        <p:spPr/>
        <p:txBody>
          <a:bodyPr/>
          <a:lstStyle/>
          <a:p>
            <a:r>
              <a:rPr lang="en-US" dirty="0"/>
              <a:t>Order in which agencies receive MCM</a:t>
            </a:r>
          </a:p>
          <a:p>
            <a:r>
              <a:rPr lang="en-US" dirty="0"/>
              <a:t>Communications plan and notification platforms</a:t>
            </a:r>
          </a:p>
          <a:p>
            <a:r>
              <a:rPr lang="en-US" dirty="0"/>
              <a:t>Schedule for notification drills and roster updates</a:t>
            </a:r>
          </a:p>
          <a:p>
            <a:endParaRPr lang="en-US" dirty="0"/>
          </a:p>
        </p:txBody>
      </p:sp>
      <p:sp>
        <p:nvSpPr>
          <p:cNvPr id="6" name="TextBox 5"/>
          <p:cNvSpPr txBox="1"/>
          <p:nvPr/>
        </p:nvSpPr>
        <p:spPr>
          <a:xfrm>
            <a:off x="2871640" y="5853797"/>
            <a:ext cx="6448720" cy="646331"/>
          </a:xfrm>
          <a:prstGeom prst="rect">
            <a:avLst/>
          </a:prstGeom>
          <a:noFill/>
        </p:spPr>
        <p:txBody>
          <a:bodyPr wrap="square" rtlCol="0">
            <a:spAutoFit/>
          </a:bodyPr>
          <a:lstStyle/>
          <a:p>
            <a:r>
              <a:rPr lang="en-US" dirty="0"/>
              <a:t>Source: CDC PHEP Operational Readiness Review Guidance (2018)</a:t>
            </a:r>
          </a:p>
          <a:p>
            <a:endParaRPr lang="en-US" dirty="0"/>
          </a:p>
        </p:txBody>
      </p:sp>
    </p:spTree>
    <p:extLst>
      <p:ext uri="{BB962C8B-B14F-4D97-AF65-F5344CB8AC3E}">
        <p14:creationId xmlns:p14="http://schemas.microsoft.com/office/powerpoint/2010/main" val="414114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Status of Critical Staff Dispensing Plans in 4AB</a:t>
            </a:r>
          </a:p>
        </p:txBody>
      </p:sp>
      <p:sp>
        <p:nvSpPr>
          <p:cNvPr id="6" name="Content Placeholder 5"/>
          <p:cNvSpPr>
            <a:spLocks noGrp="1"/>
          </p:cNvSpPr>
          <p:nvPr>
            <p:ph idx="1"/>
          </p:nvPr>
        </p:nvSpPr>
        <p:spPr/>
        <p:txBody>
          <a:bodyPr/>
          <a:lstStyle/>
          <a:p>
            <a:r>
              <a:rPr lang="en-US" dirty="0"/>
              <a:t>Early – based on CDC ORR evaluation criteria</a:t>
            </a:r>
          </a:p>
          <a:p>
            <a:r>
              <a:rPr lang="en-US" dirty="0"/>
              <a:t>Current 4AB plans document:</a:t>
            </a:r>
          </a:p>
          <a:p>
            <a:pPr lvl="1"/>
            <a:r>
              <a:rPr lang="en-US" dirty="0"/>
              <a:t>Timing (6 hours prior to opening the EDS)</a:t>
            </a:r>
          </a:p>
          <a:p>
            <a:pPr lvl="1"/>
            <a:r>
              <a:rPr lang="en-US" dirty="0"/>
              <a:t>Location (EDS or separate location)</a:t>
            </a:r>
          </a:p>
          <a:p>
            <a:pPr lvl="1"/>
            <a:r>
              <a:rPr lang="en-US" dirty="0"/>
              <a:t>Eligible agencies (found in only a few plans)</a:t>
            </a:r>
          </a:p>
          <a:p>
            <a:r>
              <a:rPr lang="en-US" dirty="0"/>
              <a:t>Workshop outcome: Customizable template critical staff dispensing procedures</a:t>
            </a:r>
          </a:p>
          <a:p>
            <a:endParaRPr lang="en-US" dirty="0"/>
          </a:p>
        </p:txBody>
      </p:sp>
    </p:spTree>
    <p:extLst>
      <p:ext uri="{BB962C8B-B14F-4D97-AF65-F5344CB8AC3E}">
        <p14:creationId xmlns:p14="http://schemas.microsoft.com/office/powerpoint/2010/main" val="109805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Pandemic Influenza Vaccine Assumptions</a:t>
            </a:r>
          </a:p>
        </p:txBody>
      </p:sp>
      <p:sp>
        <p:nvSpPr>
          <p:cNvPr id="3" name="Content Placeholder 2"/>
          <p:cNvSpPr>
            <a:spLocks noGrp="1"/>
          </p:cNvSpPr>
          <p:nvPr>
            <p:ph idx="1"/>
          </p:nvPr>
        </p:nvSpPr>
        <p:spPr/>
        <p:txBody>
          <a:bodyPr/>
          <a:lstStyle/>
          <a:p>
            <a:r>
              <a:rPr lang="en-US" dirty="0"/>
              <a:t>Production and distribution within 12 weeks of pandemic declaration (HHS Pan Flu Plan 2017)</a:t>
            </a:r>
          </a:p>
          <a:p>
            <a:r>
              <a:rPr lang="en-US" dirty="0"/>
              <a:t>Source of vaccine is vaccine manufacturers</a:t>
            </a:r>
          </a:p>
          <a:p>
            <a:r>
              <a:rPr lang="en-US" dirty="0"/>
              <a:t>Early supply may not meet demand and will require targeted administration (based on epidemiology, severity, and potential for disruption of essential services)</a:t>
            </a:r>
          </a:p>
          <a:p>
            <a:endParaRPr lang="en-US" dirty="0"/>
          </a:p>
        </p:txBody>
      </p:sp>
    </p:spTree>
    <p:extLst>
      <p:ext uri="{BB962C8B-B14F-4D97-AF65-F5344CB8AC3E}">
        <p14:creationId xmlns:p14="http://schemas.microsoft.com/office/powerpoint/2010/main" val="148655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Pandemic Influenza Vaccination Target</a:t>
            </a:r>
          </a:p>
        </p:txBody>
      </p:sp>
      <p:sp>
        <p:nvSpPr>
          <p:cNvPr id="3" name="Content Placeholder 2"/>
          <p:cNvSpPr>
            <a:spLocks noGrp="1"/>
          </p:cNvSpPr>
          <p:nvPr>
            <p:ph idx="1"/>
          </p:nvPr>
        </p:nvSpPr>
        <p:spPr/>
        <p:txBody>
          <a:bodyPr/>
          <a:lstStyle/>
          <a:p>
            <a:r>
              <a:rPr lang="en-US" dirty="0"/>
              <a:t>Vaccinate 80% of the population</a:t>
            </a:r>
          </a:p>
          <a:p>
            <a:pPr lvl="1"/>
            <a:r>
              <a:rPr lang="en-US" dirty="0"/>
              <a:t>2 doses separated by 21 days</a:t>
            </a:r>
          </a:p>
          <a:p>
            <a:pPr lvl="1"/>
            <a:r>
              <a:rPr lang="en-US" dirty="0"/>
              <a:t>Possible use of adjuvant (mixed at point of administration)</a:t>
            </a:r>
          </a:p>
          <a:p>
            <a:pPr lvl="1"/>
            <a:r>
              <a:rPr lang="en-US" dirty="0"/>
              <a:t>Completed within 12 weeks of vaccine availability</a:t>
            </a:r>
          </a:p>
          <a:p>
            <a:r>
              <a:rPr lang="en-US" dirty="0"/>
              <a:t>Critical staff dispensing completed within 4 weeks of vaccine availability</a:t>
            </a:r>
          </a:p>
          <a:p>
            <a:endParaRPr lang="en-US" dirty="0"/>
          </a:p>
        </p:txBody>
      </p:sp>
    </p:spTree>
    <p:extLst>
      <p:ext uri="{BB962C8B-B14F-4D97-AF65-F5344CB8AC3E}">
        <p14:creationId xmlns:p14="http://schemas.microsoft.com/office/powerpoint/2010/main" val="17174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Seasonal Influenza Place of Vaccination</a:t>
            </a:r>
          </a:p>
        </p:txBody>
      </p:sp>
      <p:sp>
        <p:nvSpPr>
          <p:cNvPr id="7" name="Text Placeholder 6"/>
          <p:cNvSpPr>
            <a:spLocks noGrp="1"/>
          </p:cNvSpPr>
          <p:nvPr>
            <p:ph type="body" idx="1"/>
          </p:nvPr>
        </p:nvSpPr>
        <p:spPr/>
        <p:txBody>
          <a:bodyPr/>
          <a:lstStyle/>
          <a:p>
            <a:r>
              <a:rPr lang="en-US" dirty="0"/>
              <a:t>Ages 18-64</a:t>
            </a:r>
          </a:p>
        </p:txBody>
      </p:sp>
      <p:sp>
        <p:nvSpPr>
          <p:cNvPr id="8" name="Content Placeholder 7"/>
          <p:cNvSpPr>
            <a:spLocks noGrp="1"/>
          </p:cNvSpPr>
          <p:nvPr>
            <p:ph sz="half" idx="2"/>
          </p:nvPr>
        </p:nvSpPr>
        <p:spPr/>
        <p:txBody>
          <a:bodyPr/>
          <a:lstStyle/>
          <a:p>
            <a:r>
              <a:rPr lang="en-US" dirty="0"/>
              <a:t>Doctor’s office/HMO: 37.0%</a:t>
            </a:r>
          </a:p>
          <a:p>
            <a:r>
              <a:rPr lang="en-US" dirty="0"/>
              <a:t>Workplace: 21.1%</a:t>
            </a:r>
          </a:p>
          <a:p>
            <a:r>
              <a:rPr lang="en-US" dirty="0"/>
              <a:t>Store: 16.3%</a:t>
            </a:r>
          </a:p>
          <a:p>
            <a:r>
              <a:rPr lang="en-US" dirty="0"/>
              <a:t>Health Department: 3.5%</a:t>
            </a:r>
          </a:p>
          <a:p>
            <a:endParaRPr lang="en-US" dirty="0"/>
          </a:p>
        </p:txBody>
      </p:sp>
      <p:sp>
        <p:nvSpPr>
          <p:cNvPr id="9" name="Text Placeholder 8"/>
          <p:cNvSpPr>
            <a:spLocks noGrp="1"/>
          </p:cNvSpPr>
          <p:nvPr>
            <p:ph type="body" sz="quarter" idx="3"/>
          </p:nvPr>
        </p:nvSpPr>
        <p:spPr/>
        <p:txBody>
          <a:bodyPr/>
          <a:lstStyle/>
          <a:p>
            <a:r>
              <a:rPr lang="en-US" dirty="0"/>
              <a:t>Ages 65+</a:t>
            </a:r>
          </a:p>
        </p:txBody>
      </p:sp>
      <p:sp>
        <p:nvSpPr>
          <p:cNvPr id="10" name="Content Placeholder 9"/>
          <p:cNvSpPr>
            <a:spLocks noGrp="1"/>
          </p:cNvSpPr>
          <p:nvPr>
            <p:ph sz="quarter" idx="4"/>
          </p:nvPr>
        </p:nvSpPr>
        <p:spPr/>
        <p:txBody>
          <a:bodyPr/>
          <a:lstStyle/>
          <a:p>
            <a:r>
              <a:rPr lang="en-US" dirty="0"/>
              <a:t>Doctor’s office/HMO: 45.6%</a:t>
            </a:r>
          </a:p>
          <a:p>
            <a:r>
              <a:rPr lang="en-US" dirty="0"/>
              <a:t>Store: 27.3%</a:t>
            </a:r>
          </a:p>
          <a:p>
            <a:r>
              <a:rPr lang="en-US" dirty="0"/>
              <a:t>Health Department: 3.3%</a:t>
            </a:r>
          </a:p>
          <a:p>
            <a:endParaRPr lang="en-US" dirty="0"/>
          </a:p>
        </p:txBody>
      </p:sp>
      <p:sp>
        <p:nvSpPr>
          <p:cNvPr id="11" name="TextBox 10"/>
          <p:cNvSpPr txBox="1"/>
          <p:nvPr/>
        </p:nvSpPr>
        <p:spPr>
          <a:xfrm>
            <a:off x="2293095" y="5866497"/>
            <a:ext cx="7608986" cy="646331"/>
          </a:xfrm>
          <a:prstGeom prst="rect">
            <a:avLst/>
          </a:prstGeom>
          <a:noFill/>
        </p:spPr>
        <p:txBody>
          <a:bodyPr wrap="square" rtlCol="0">
            <a:spAutoFit/>
          </a:bodyPr>
          <a:lstStyle/>
          <a:p>
            <a:r>
              <a:rPr lang="en-US" dirty="0"/>
              <a:t>Source: 2016 Massachusetts Behavioral Risk Factors Surveillance System Survey</a:t>
            </a:r>
          </a:p>
          <a:p>
            <a:endParaRPr lang="en-US" dirty="0"/>
          </a:p>
        </p:txBody>
      </p:sp>
    </p:spTree>
    <p:extLst>
      <p:ext uri="{BB962C8B-B14F-4D97-AF65-F5344CB8AC3E}">
        <p14:creationId xmlns:p14="http://schemas.microsoft.com/office/powerpoint/2010/main" val="53665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75157" y="317908"/>
            <a:ext cx="8219147" cy="5773781"/>
          </a:xfrm>
          <a:prstGeom prst="rect">
            <a:avLst/>
          </a:prstGeom>
        </p:spPr>
      </p:pic>
      <p:sp>
        <p:nvSpPr>
          <p:cNvPr id="2" name="TextBox 1"/>
          <p:cNvSpPr txBox="1"/>
          <p:nvPr/>
        </p:nvSpPr>
        <p:spPr>
          <a:xfrm>
            <a:off x="1366886" y="6091689"/>
            <a:ext cx="10058401" cy="369332"/>
          </a:xfrm>
          <a:prstGeom prst="rect">
            <a:avLst/>
          </a:prstGeom>
          <a:noFill/>
        </p:spPr>
        <p:txBody>
          <a:bodyPr wrap="square" rtlCol="0">
            <a:spAutoFit/>
          </a:bodyPr>
          <a:lstStyle/>
          <a:p>
            <a:r>
              <a:rPr lang="en-US">
                <a:hlinkClick r:id="rId4"/>
              </a:rPr>
              <a:t>https://www.cdc.gov/flu/pandemic-resources/national-strategy/planning-guidance/guidance_508.html</a:t>
            </a:r>
            <a:endParaRPr lang="en-US"/>
          </a:p>
        </p:txBody>
      </p:sp>
    </p:spTree>
    <p:extLst>
      <p:ext uri="{BB962C8B-B14F-4D97-AF65-F5344CB8AC3E}">
        <p14:creationId xmlns:p14="http://schemas.microsoft.com/office/powerpoint/2010/main" val="423707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7910" y="228322"/>
            <a:ext cx="7157324" cy="6153625"/>
          </a:xfrm>
          <a:prstGeom prst="rect">
            <a:avLst/>
          </a:prstGeom>
        </p:spPr>
      </p:pic>
      <p:sp>
        <p:nvSpPr>
          <p:cNvPr id="3" name="TextBox 2"/>
          <p:cNvSpPr txBox="1"/>
          <p:nvPr/>
        </p:nvSpPr>
        <p:spPr>
          <a:xfrm>
            <a:off x="656732" y="6306533"/>
            <a:ext cx="10859679" cy="369332"/>
          </a:xfrm>
          <a:prstGeom prst="rect">
            <a:avLst/>
          </a:prstGeom>
          <a:noFill/>
        </p:spPr>
        <p:txBody>
          <a:bodyPr wrap="square" rtlCol="0">
            <a:spAutoFit/>
          </a:bodyPr>
          <a:lstStyle/>
          <a:p>
            <a:r>
              <a:rPr lang="en-US" dirty="0">
                <a:hlinkClick r:id="rId4"/>
              </a:rPr>
              <a:t>https://www.cdc.gov/flu/pandemic-resources/national-strategy/planning-guidance/guidance_508.html</a:t>
            </a:r>
            <a:endParaRPr lang="en-US" dirty="0"/>
          </a:p>
        </p:txBody>
      </p:sp>
    </p:spTree>
    <p:extLst>
      <p:ext uri="{BB962C8B-B14F-4D97-AF65-F5344CB8AC3E}">
        <p14:creationId xmlns:p14="http://schemas.microsoft.com/office/powerpoint/2010/main" val="234082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Begin!</a:t>
            </a:r>
            <a:br>
              <a:rPr lang="en-US" dirty="0"/>
            </a:br>
            <a:r>
              <a:rPr lang="en-US" dirty="0"/>
              <a:t>(</a:t>
            </a:r>
            <a:r>
              <a:rPr lang="en-US" dirty="0" err="1"/>
              <a:t>StartEx</a:t>
            </a:r>
            <a:r>
              <a:rPr lang="en-US" dirty="0"/>
              <a: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143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fontScale="77500" lnSpcReduction="20000"/>
          </a:bodyPr>
          <a:lstStyle/>
          <a:p>
            <a:pPr fontAlgn="base"/>
            <a:r>
              <a:rPr lang="en-US" dirty="0"/>
              <a:t>Welcome, Introductions, and Background Information</a:t>
            </a:r>
          </a:p>
          <a:p>
            <a:pPr fontAlgn="base"/>
            <a:r>
              <a:rPr lang="en-US" dirty="0"/>
              <a:t>Introduction to the Pandemic Influenza Planning Guidance</a:t>
            </a:r>
          </a:p>
          <a:p>
            <a:pPr fontAlgn="base"/>
            <a:r>
              <a:rPr lang="en-US" dirty="0"/>
              <a:t>Module 1: Emerging Infectious Disease (EID) Surveillance</a:t>
            </a:r>
          </a:p>
          <a:p>
            <a:pPr fontAlgn="base"/>
            <a:r>
              <a:rPr lang="en-US" dirty="0"/>
              <a:t>Module 2: Critical Staff Dispensing Eligibility and Notification</a:t>
            </a:r>
          </a:p>
          <a:p>
            <a:pPr fontAlgn="base"/>
            <a:r>
              <a:rPr lang="en-US" dirty="0"/>
              <a:t>Module 3: Critical Staff Dispensing Staffing and Location</a:t>
            </a:r>
          </a:p>
          <a:p>
            <a:pPr fontAlgn="base"/>
            <a:r>
              <a:rPr lang="en-US" dirty="0"/>
              <a:t>Module 4: EID Risk Communications</a:t>
            </a:r>
          </a:p>
          <a:p>
            <a:pPr fontAlgn="base"/>
            <a:r>
              <a:rPr lang="en-US" dirty="0"/>
              <a:t>Lunch</a:t>
            </a:r>
          </a:p>
          <a:p>
            <a:pPr fontAlgn="base"/>
            <a:r>
              <a:rPr lang="en-US" dirty="0"/>
              <a:t>Module 5: EID Vaccine Management</a:t>
            </a:r>
          </a:p>
          <a:p>
            <a:pPr fontAlgn="base"/>
            <a:r>
              <a:rPr lang="en-US" dirty="0"/>
              <a:t>Module 6: EID Personal Protective Equipment</a:t>
            </a:r>
          </a:p>
          <a:p>
            <a:pPr fontAlgn="base"/>
            <a:r>
              <a:rPr lang="en-US" dirty="0"/>
              <a:t>Module 7: EID Behavioral Health</a:t>
            </a:r>
          </a:p>
          <a:p>
            <a:pPr fontAlgn="base"/>
            <a:r>
              <a:rPr lang="en-US" dirty="0"/>
              <a:t>Debrief and Wrap Up</a:t>
            </a:r>
          </a:p>
        </p:txBody>
      </p:sp>
    </p:spTree>
    <p:extLst>
      <p:ext uri="{BB962C8B-B14F-4D97-AF65-F5344CB8AC3E}">
        <p14:creationId xmlns:p14="http://schemas.microsoft.com/office/powerpoint/2010/main" val="893174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EID Surveillance</a:t>
            </a:r>
            <a:endParaRPr lang="en-US" strike="sngStrike"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818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July</a:t>
            </a:r>
          </a:p>
        </p:txBody>
      </p:sp>
      <p:sp>
        <p:nvSpPr>
          <p:cNvPr id="3" name="Content Placeholder 2"/>
          <p:cNvSpPr>
            <a:spLocks noGrp="1"/>
          </p:cNvSpPr>
          <p:nvPr>
            <p:ph sz="half" idx="1"/>
          </p:nvPr>
        </p:nvSpPr>
        <p:spPr>
          <a:xfrm>
            <a:off x="685800" y="1825625"/>
            <a:ext cx="5334000" cy="4351338"/>
          </a:xfrm>
        </p:spPr>
        <p:txBody>
          <a:bodyPr>
            <a:normAutofit fontScale="92500" lnSpcReduction="20000"/>
          </a:bodyPr>
          <a:lstStyle/>
          <a:p>
            <a:r>
              <a:rPr lang="en-US" dirty="0"/>
              <a:t>Highly pathogenic and novel influenza</a:t>
            </a:r>
          </a:p>
          <a:p>
            <a:r>
              <a:rPr lang="en-US" dirty="0"/>
              <a:t>Development of vaccine has begun, but vaccine is not yet ready </a:t>
            </a:r>
          </a:p>
          <a:p>
            <a:r>
              <a:rPr lang="en-US" dirty="0"/>
              <a:t>MDPH has advised towns to begin preparing for the activation of their EDS</a:t>
            </a:r>
          </a:p>
          <a:p>
            <a:r>
              <a:rPr lang="en-US" dirty="0"/>
              <a:t>Over last 6 weeks, small local outbreaks are first reported throughout the United States</a:t>
            </a:r>
          </a:p>
        </p:txBody>
      </p:sp>
      <p:pic>
        <p:nvPicPr>
          <p:cNvPr id="7" name="Content Placeholder 6"/>
          <p:cNvPicPr>
            <a:picLocks noGrp="1" noChangeAspect="1"/>
          </p:cNvPicPr>
          <p:nvPr>
            <p:ph sz="half" idx="2"/>
          </p:nvPr>
        </p:nvPicPr>
        <p:blipFill>
          <a:blip r:embed="rId3"/>
          <a:stretch>
            <a:fillRect/>
          </a:stretch>
        </p:blipFill>
        <p:spPr>
          <a:xfrm>
            <a:off x="6702096" y="1825625"/>
            <a:ext cx="4776163" cy="3595341"/>
          </a:xfrm>
          <a:prstGeom prst="rect">
            <a:avLst/>
          </a:prstGeom>
        </p:spPr>
      </p:pic>
      <p:sp>
        <p:nvSpPr>
          <p:cNvPr id="4" name="TextBox 3"/>
          <p:cNvSpPr txBox="1"/>
          <p:nvPr/>
        </p:nvSpPr>
        <p:spPr>
          <a:xfrm>
            <a:off x="6763652" y="5420966"/>
            <a:ext cx="3528530" cy="246221"/>
          </a:xfrm>
          <a:prstGeom prst="rect">
            <a:avLst/>
          </a:prstGeom>
          <a:noFill/>
        </p:spPr>
        <p:txBody>
          <a:bodyPr wrap="none" rtlCol="0">
            <a:spAutoFit/>
          </a:bodyPr>
          <a:lstStyle/>
          <a:p>
            <a:r>
              <a:rPr lang="en-US" sz="1000" dirty="0"/>
              <a:t>https://www.popsci.com/scitech/article/2009-06/got-pandemic</a:t>
            </a:r>
          </a:p>
        </p:txBody>
      </p:sp>
    </p:spTree>
    <p:extLst>
      <p:ext uri="{BB962C8B-B14F-4D97-AF65-F5344CB8AC3E}">
        <p14:creationId xmlns:p14="http://schemas.microsoft.com/office/powerpoint/2010/main" val="391885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Guidance: Disease Surveillance</a:t>
            </a:r>
          </a:p>
        </p:txBody>
      </p:sp>
      <p:sp>
        <p:nvSpPr>
          <p:cNvPr id="3" name="Content Placeholder 2"/>
          <p:cNvSpPr>
            <a:spLocks noGrp="1"/>
          </p:cNvSpPr>
          <p:nvPr>
            <p:ph idx="1"/>
          </p:nvPr>
        </p:nvSpPr>
        <p:spPr/>
        <p:txBody>
          <a:bodyPr/>
          <a:lstStyle/>
          <a:p>
            <a:r>
              <a:rPr lang="en-US" dirty="0"/>
              <a:t>The collection, monitoring, analysis, and interpretation of health-related data</a:t>
            </a:r>
          </a:p>
          <a:p>
            <a:r>
              <a:rPr lang="en-US" dirty="0"/>
              <a:t>Used to define baseline levels of disease, detect unusual occurrences or increased frequency of disease, and recommend control and prevention measures</a:t>
            </a:r>
          </a:p>
          <a:p>
            <a:endParaRPr lang="en-US" dirty="0"/>
          </a:p>
        </p:txBody>
      </p:sp>
    </p:spTree>
    <p:extLst>
      <p:ext uri="{BB962C8B-B14F-4D97-AF65-F5344CB8AC3E}">
        <p14:creationId xmlns:p14="http://schemas.microsoft.com/office/powerpoint/2010/main" val="111667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Guidance: Surveillance Systems</a:t>
            </a:r>
          </a:p>
        </p:txBody>
      </p:sp>
      <p:sp>
        <p:nvSpPr>
          <p:cNvPr id="3" name="Content Placeholder 2"/>
          <p:cNvSpPr>
            <a:spLocks noGrp="1"/>
          </p:cNvSpPr>
          <p:nvPr>
            <p:ph idx="1"/>
          </p:nvPr>
        </p:nvSpPr>
        <p:spPr/>
        <p:txBody>
          <a:bodyPr>
            <a:normAutofit/>
          </a:bodyPr>
          <a:lstStyle/>
          <a:p>
            <a:r>
              <a:rPr lang="en-US" dirty="0"/>
              <a:t>Massachusetts Virtual Epidemiological Network (MAVEN)</a:t>
            </a:r>
          </a:p>
          <a:p>
            <a:r>
              <a:rPr lang="en-US" dirty="0"/>
              <a:t>Electronic Laboratory Reporting (ELR) </a:t>
            </a:r>
          </a:p>
          <a:p>
            <a:r>
              <a:rPr lang="en-US" dirty="0"/>
              <a:t>Weekly flu surveillance reports</a:t>
            </a:r>
          </a:p>
        </p:txBody>
      </p:sp>
    </p:spTree>
    <p:extLst>
      <p:ext uri="{BB962C8B-B14F-4D97-AF65-F5344CB8AC3E}">
        <p14:creationId xmlns:p14="http://schemas.microsoft.com/office/powerpoint/2010/main" val="16112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Guidance: Emergency Operations Center Activation	</a:t>
            </a:r>
          </a:p>
        </p:txBody>
      </p:sp>
      <p:sp>
        <p:nvSpPr>
          <p:cNvPr id="3" name="Content Placeholder 2"/>
          <p:cNvSpPr>
            <a:spLocks noGrp="1"/>
          </p:cNvSpPr>
          <p:nvPr>
            <p:ph idx="1"/>
          </p:nvPr>
        </p:nvSpPr>
        <p:spPr/>
        <p:txBody>
          <a:bodyPr/>
          <a:lstStyle/>
          <a:p>
            <a:r>
              <a:rPr lang="en-US" dirty="0"/>
              <a:t>EDS plans should document procedures for EOC activation that include activation triggers and specify who is authorized to activate the EOC</a:t>
            </a:r>
          </a:p>
        </p:txBody>
      </p:sp>
    </p:spTree>
    <p:extLst>
      <p:ext uri="{BB962C8B-B14F-4D97-AF65-F5344CB8AC3E}">
        <p14:creationId xmlns:p14="http://schemas.microsoft.com/office/powerpoint/2010/main" val="258980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Discussion Questions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500" dirty="0"/>
              <a:t>What mechanisms does your community use to monitor for unusual infectious disease activity? Which plans/section of your plan describe these mechanisms?</a:t>
            </a:r>
          </a:p>
          <a:p>
            <a:pPr marL="514350" indent="-514350">
              <a:buFont typeface="+mj-lt"/>
              <a:buAutoNum type="arabicPeriod"/>
            </a:pPr>
            <a:r>
              <a:rPr lang="en-US" sz="2500" dirty="0"/>
              <a:t>How would your community notify municipal and/or state authorities of unusual </a:t>
            </a:r>
            <a:r>
              <a:rPr lang="en-US" sz="2500" dirty="0">
                <a:solidFill>
                  <a:schemeClr val="tx1"/>
                </a:solidFill>
              </a:rPr>
              <a:t>infectious disease activity?</a:t>
            </a:r>
          </a:p>
          <a:p>
            <a:pPr marL="514350" indent="-514350">
              <a:buFont typeface="+mj-lt"/>
              <a:buAutoNum type="arabicPeriod"/>
            </a:pPr>
            <a:r>
              <a:rPr lang="en-US" sz="2500" dirty="0">
                <a:solidFill>
                  <a:schemeClr val="tx1"/>
                </a:solidFill>
              </a:rPr>
              <a:t>What positions are listed as the primary and secondary local contacts for disease surveillance for MAVEN in your plan? </a:t>
            </a:r>
          </a:p>
          <a:p>
            <a:pPr marL="514350" indent="-514350">
              <a:buFont typeface="+mj-lt"/>
              <a:buAutoNum type="arabicPeriod"/>
            </a:pPr>
            <a:r>
              <a:rPr lang="en-US" sz="2500" dirty="0">
                <a:solidFill>
                  <a:schemeClr val="tx1"/>
                </a:solidFill>
              </a:rPr>
              <a:t>When notified of an incident that may require EDS activation, who does your plan say your local public health contacts should notify? Who is authorized to activate the EOC?</a:t>
            </a:r>
          </a:p>
          <a:p>
            <a:pPr marL="514350" indent="-514350">
              <a:buFont typeface="+mj-lt"/>
              <a:buAutoNum type="arabicPeriod"/>
            </a:pPr>
            <a:r>
              <a:rPr lang="en-US" sz="2500" dirty="0">
                <a:solidFill>
                  <a:schemeClr val="tx1"/>
                </a:solidFill>
              </a:rPr>
              <a:t>What triggers might lead to EDS activation according to your plan? Who is authorized to activate the EDS?</a:t>
            </a:r>
          </a:p>
        </p:txBody>
      </p:sp>
    </p:spTree>
    <p:extLst>
      <p:ext uri="{BB962C8B-B14F-4D97-AF65-F5344CB8AC3E}">
        <p14:creationId xmlns:p14="http://schemas.microsoft.com/office/powerpoint/2010/main" val="13124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Critical Staff Dispensing Eligibility and Notification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524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Early September</a:t>
            </a:r>
          </a:p>
        </p:txBody>
      </p:sp>
      <p:sp>
        <p:nvSpPr>
          <p:cNvPr id="3" name="Content Placeholder 2"/>
          <p:cNvSpPr>
            <a:spLocks noGrp="1"/>
          </p:cNvSpPr>
          <p:nvPr>
            <p:ph sz="half" idx="1"/>
          </p:nvPr>
        </p:nvSpPr>
        <p:spPr>
          <a:xfrm>
            <a:off x="838200" y="1825624"/>
            <a:ext cx="5181600" cy="4641677"/>
          </a:xfrm>
        </p:spPr>
        <p:txBody>
          <a:bodyPr>
            <a:normAutofit fontScale="85000" lnSpcReduction="10000"/>
          </a:bodyPr>
          <a:lstStyle/>
          <a:p>
            <a:r>
              <a:rPr lang="en-US" dirty="0">
                <a:solidFill>
                  <a:schemeClr val="tx1"/>
                </a:solidFill>
              </a:rPr>
              <a:t>First vaccine doses expected in October; limited supply for 3-6 months</a:t>
            </a:r>
          </a:p>
          <a:p>
            <a:r>
              <a:rPr lang="en-US" dirty="0"/>
              <a:t>By late September, outbreaks throughout New England</a:t>
            </a:r>
          </a:p>
          <a:p>
            <a:r>
              <a:rPr lang="en-US" dirty="0">
                <a:solidFill>
                  <a:schemeClr val="tx1"/>
                </a:solidFill>
              </a:rPr>
              <a:t>Virus with high transmissibility and clinical severity</a:t>
            </a:r>
          </a:p>
          <a:p>
            <a:r>
              <a:rPr lang="en-US" dirty="0"/>
              <a:t>CDC recommends targeting Tier 1 occupational groups for vaccination first</a:t>
            </a:r>
          </a:p>
          <a:p>
            <a:r>
              <a:rPr lang="en-US" dirty="0">
                <a:solidFill>
                  <a:schemeClr val="tx1"/>
                </a:solidFill>
              </a:rPr>
              <a:t>MDPH: Plan for </a:t>
            </a:r>
            <a:r>
              <a:rPr lang="en-US" dirty="0"/>
              <a:t>vaccination of target population in early October</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204494" y="2280977"/>
            <a:ext cx="5149306" cy="3436754"/>
          </a:xfrm>
          <a:prstGeom prst="rect">
            <a:avLst/>
          </a:prstGeom>
        </p:spPr>
      </p:pic>
      <p:sp>
        <p:nvSpPr>
          <p:cNvPr id="7" name="TextBox 6"/>
          <p:cNvSpPr txBox="1"/>
          <p:nvPr/>
        </p:nvSpPr>
        <p:spPr>
          <a:xfrm>
            <a:off x="6083076" y="5776853"/>
            <a:ext cx="5270724" cy="246221"/>
          </a:xfrm>
          <a:prstGeom prst="rect">
            <a:avLst/>
          </a:prstGeom>
          <a:noFill/>
        </p:spPr>
        <p:txBody>
          <a:bodyPr wrap="square" rtlCol="0">
            <a:spAutoFit/>
          </a:bodyPr>
          <a:lstStyle/>
          <a:p>
            <a:r>
              <a:rPr lang="en-US" sz="1000" dirty="0"/>
              <a:t>https://images.wagwalkingweb.com/media/articles/dog/vaccine-allergies/vaccine-allergies.jpg</a:t>
            </a:r>
          </a:p>
        </p:txBody>
      </p:sp>
    </p:spTree>
    <p:extLst>
      <p:ext uri="{BB962C8B-B14F-4D97-AF65-F5344CB8AC3E}">
        <p14:creationId xmlns:p14="http://schemas.microsoft.com/office/powerpoint/2010/main" val="3738561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2 Guidance: Critical Staff</a:t>
            </a:r>
          </a:p>
        </p:txBody>
      </p:sp>
      <p:sp>
        <p:nvSpPr>
          <p:cNvPr id="6" name="Content Placeholder 5"/>
          <p:cNvSpPr>
            <a:spLocks noGrp="1"/>
          </p:cNvSpPr>
          <p:nvPr>
            <p:ph idx="1"/>
          </p:nvPr>
        </p:nvSpPr>
        <p:spPr/>
        <p:txBody>
          <a:bodyPr>
            <a:normAutofit/>
          </a:bodyPr>
          <a:lstStyle/>
          <a:p>
            <a:r>
              <a:rPr lang="en-US" dirty="0"/>
              <a:t>EDS plans should: </a:t>
            </a:r>
          </a:p>
          <a:p>
            <a:pPr lvl="1"/>
            <a:r>
              <a:rPr lang="en-US" dirty="0"/>
              <a:t>Define “critical staff”</a:t>
            </a:r>
          </a:p>
          <a:p>
            <a:pPr lvl="1"/>
            <a:r>
              <a:rPr lang="en-US" dirty="0"/>
              <a:t>Document eligibility</a:t>
            </a:r>
          </a:p>
          <a:p>
            <a:pPr lvl="1"/>
            <a:r>
              <a:rPr lang="en-US" dirty="0"/>
              <a:t>Estimate number of staff and immediate household members</a:t>
            </a:r>
          </a:p>
          <a:p>
            <a:pPr lvl="1"/>
            <a:r>
              <a:rPr lang="en-US" dirty="0"/>
              <a:t>Outline notification methods</a:t>
            </a:r>
          </a:p>
          <a:p>
            <a:r>
              <a:rPr lang="en-US" dirty="0"/>
              <a:t>DHS: </a:t>
            </a:r>
          </a:p>
          <a:p>
            <a:pPr lvl="1"/>
            <a:r>
              <a:rPr lang="en-US" dirty="0"/>
              <a:t>Critical staff are any position that is needed to ensure the continuity of operations of critical infrastructure and to maintain and protect the health and safety of the community</a:t>
            </a:r>
          </a:p>
        </p:txBody>
      </p:sp>
    </p:spTree>
    <p:extLst>
      <p:ext uri="{BB962C8B-B14F-4D97-AF65-F5344CB8AC3E}">
        <p14:creationId xmlns:p14="http://schemas.microsoft.com/office/powerpoint/2010/main" val="156794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Guidance: Vaccine Prioritization	</a:t>
            </a:r>
          </a:p>
        </p:txBody>
      </p:sp>
      <p:sp>
        <p:nvSpPr>
          <p:cNvPr id="3" name="Content Placeholder 2"/>
          <p:cNvSpPr>
            <a:spLocks noGrp="1"/>
          </p:cNvSpPr>
          <p:nvPr>
            <p:ph idx="1"/>
          </p:nvPr>
        </p:nvSpPr>
        <p:spPr/>
        <p:txBody>
          <a:bodyPr/>
          <a:lstStyle/>
          <a:p>
            <a:r>
              <a:rPr lang="en-US" dirty="0">
                <a:solidFill>
                  <a:schemeClr val="tx1"/>
                </a:solidFill>
              </a:rPr>
              <a:t>CDC has developed guidance for targeting vaccines using population groups organized into tiers</a:t>
            </a:r>
          </a:p>
          <a:p>
            <a:r>
              <a:rPr lang="en-US" dirty="0">
                <a:solidFill>
                  <a:schemeClr val="tx1"/>
                </a:solidFill>
              </a:rPr>
              <a:t>Tier 1 is highest priority group</a:t>
            </a:r>
          </a:p>
          <a:p>
            <a:r>
              <a:rPr lang="en-US" dirty="0">
                <a:solidFill>
                  <a:schemeClr val="tx1"/>
                </a:solidFill>
              </a:rPr>
              <a:t>CDC target seeks to complete vaccination of critical staff within 4 weeks of vaccine availability</a:t>
            </a:r>
          </a:p>
        </p:txBody>
      </p:sp>
    </p:spTree>
    <p:extLst>
      <p:ext uri="{BB962C8B-B14F-4D97-AF65-F5344CB8AC3E}">
        <p14:creationId xmlns:p14="http://schemas.microsoft.com/office/powerpoint/2010/main" val="43126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by Jurisdiction</a:t>
            </a:r>
          </a:p>
        </p:txBody>
      </p:sp>
      <p:sp>
        <p:nvSpPr>
          <p:cNvPr id="3" name="Content Placeholder 2"/>
          <p:cNvSpPr>
            <a:spLocks noGrp="1"/>
          </p:cNvSpPr>
          <p:nvPr>
            <p:ph type="body" idx="1"/>
          </p:nvPr>
        </p:nvSpPr>
        <p:spPr/>
        <p:txBody>
          <a:bodyPr/>
          <a:lstStyle/>
          <a:p>
            <a:pPr fontAlgn="base"/>
            <a:r>
              <a:rPr lang="en-US" dirty="0"/>
              <a:t>One person introduce all town or city representatives </a:t>
            </a:r>
            <a:r>
              <a:rPr lang="en-US"/>
              <a:t>by role</a:t>
            </a:r>
            <a:endParaRPr lang="en-US" dirty="0"/>
          </a:p>
        </p:txBody>
      </p:sp>
    </p:spTree>
    <p:extLst>
      <p:ext uri="{BB962C8B-B14F-4D97-AF65-F5344CB8AC3E}">
        <p14:creationId xmlns:p14="http://schemas.microsoft.com/office/powerpoint/2010/main" val="880106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Discussion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Which type of agencies in your community have critical staff according to the Tier 1 criteria? Do these agencies also have an assigned or potential EDS role?</a:t>
            </a:r>
          </a:p>
          <a:p>
            <a:pPr marL="514350" indent="-514350">
              <a:buFont typeface="+mj-lt"/>
              <a:buAutoNum type="arabicPeriod"/>
            </a:pPr>
            <a:r>
              <a:rPr lang="en-US" dirty="0"/>
              <a:t>How might you determine the total number of staff for each critical staff agency? How might you estimate the number of immediate household members?</a:t>
            </a:r>
          </a:p>
          <a:p>
            <a:pPr marL="514350" indent="-514350">
              <a:buFont typeface="+mj-lt"/>
              <a:buAutoNum type="arabicPeriod"/>
            </a:pPr>
            <a:r>
              <a:rPr lang="en-US" dirty="0"/>
              <a:t>What notification methods are available in your community to notify critical staff of critical staff dispensing operations?</a:t>
            </a:r>
          </a:p>
          <a:p>
            <a:endParaRPr lang="en-US" dirty="0"/>
          </a:p>
        </p:txBody>
      </p:sp>
    </p:spTree>
    <p:extLst>
      <p:ext uri="{BB962C8B-B14F-4D97-AF65-F5344CB8AC3E}">
        <p14:creationId xmlns:p14="http://schemas.microsoft.com/office/powerpoint/2010/main" val="39066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Critical Staff Dispensing Staffing and Location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692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September</a:t>
            </a:r>
          </a:p>
        </p:txBody>
      </p:sp>
      <p:sp>
        <p:nvSpPr>
          <p:cNvPr id="3" name="Content Placeholder 2"/>
          <p:cNvSpPr>
            <a:spLocks noGrp="1"/>
          </p:cNvSpPr>
          <p:nvPr>
            <p:ph sz="half" idx="1"/>
          </p:nvPr>
        </p:nvSpPr>
        <p:spPr/>
        <p:txBody>
          <a:bodyPr>
            <a:normAutofit/>
          </a:bodyPr>
          <a:lstStyle/>
          <a:p>
            <a:r>
              <a:rPr lang="en-US" dirty="0"/>
              <a:t>Tier 1 vaccination expected to begin in early October</a:t>
            </a:r>
          </a:p>
          <a:p>
            <a:r>
              <a:rPr lang="en-US" dirty="0"/>
              <a:t>Critical groups reporting personnel shortages </a:t>
            </a:r>
          </a:p>
          <a:p>
            <a:r>
              <a:rPr lang="en-US" dirty="0"/>
              <a:t>Guidance states that vaccine will not be available to family members of Tier 1 occupational groups</a:t>
            </a:r>
          </a:p>
        </p:txBody>
      </p:sp>
      <p:pic>
        <p:nvPicPr>
          <p:cNvPr id="6" name="Content Placeholder 5"/>
          <p:cNvPicPr>
            <a:picLocks noGrp="1" noChangeAspect="1"/>
          </p:cNvPicPr>
          <p:nvPr>
            <p:ph sz="half" idx="2"/>
          </p:nvPr>
        </p:nvPicPr>
        <p:blipFill>
          <a:blip r:embed="rId3"/>
          <a:stretch>
            <a:fillRect/>
          </a:stretch>
        </p:blipFill>
        <p:spPr>
          <a:xfrm>
            <a:off x="6019800" y="2343397"/>
            <a:ext cx="5704952" cy="3315793"/>
          </a:xfrm>
          <a:prstGeom prst="rect">
            <a:avLst/>
          </a:prstGeom>
        </p:spPr>
      </p:pic>
      <p:sp>
        <p:nvSpPr>
          <p:cNvPr id="8" name="TextBox 7"/>
          <p:cNvSpPr txBox="1"/>
          <p:nvPr/>
        </p:nvSpPr>
        <p:spPr>
          <a:xfrm>
            <a:off x="6019800" y="5637243"/>
            <a:ext cx="5857352" cy="246221"/>
          </a:xfrm>
          <a:prstGeom prst="rect">
            <a:avLst/>
          </a:prstGeom>
          <a:noFill/>
        </p:spPr>
        <p:txBody>
          <a:bodyPr wrap="square" rtlCol="0">
            <a:spAutoFit/>
          </a:bodyPr>
          <a:lstStyle/>
          <a:p>
            <a:r>
              <a:rPr lang="en-US" sz="1000"/>
              <a:t>https://news.yale.edu/2017/12/01/better-vaccine-targeting-study-identifies-key-mechanism</a:t>
            </a:r>
            <a:endParaRPr lang="en-US" sz="1000" dirty="0"/>
          </a:p>
        </p:txBody>
      </p:sp>
    </p:spTree>
    <p:extLst>
      <p:ext uri="{BB962C8B-B14F-4D97-AF65-F5344CB8AC3E}">
        <p14:creationId xmlns:p14="http://schemas.microsoft.com/office/powerpoint/2010/main" val="3559463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3 Guidance: Critical Staff Dispensing Sites</a:t>
            </a:r>
          </a:p>
        </p:txBody>
      </p:sp>
      <p:sp>
        <p:nvSpPr>
          <p:cNvPr id="6" name="Content Placeholder 5"/>
          <p:cNvSpPr>
            <a:spLocks noGrp="1"/>
          </p:cNvSpPr>
          <p:nvPr>
            <p:ph idx="1"/>
          </p:nvPr>
        </p:nvSpPr>
        <p:spPr/>
        <p:txBody>
          <a:bodyPr/>
          <a:lstStyle/>
          <a:p>
            <a:r>
              <a:rPr lang="en-US" dirty="0"/>
              <a:t>EDS plans should document:</a:t>
            </a:r>
          </a:p>
          <a:p>
            <a:pPr lvl="1"/>
            <a:r>
              <a:rPr lang="en-US" dirty="0"/>
              <a:t>Location where critical staff and immediate household members will receive MCM</a:t>
            </a:r>
          </a:p>
          <a:p>
            <a:pPr lvl="1"/>
            <a:r>
              <a:rPr lang="en-US" dirty="0"/>
              <a:t>Source(s) of staffing for critical staff dispensing operations</a:t>
            </a:r>
          </a:p>
          <a:p>
            <a:r>
              <a:rPr lang="en-US" dirty="0"/>
              <a:t>Some current Region 4AB plans document two potential locations:</a:t>
            </a:r>
          </a:p>
          <a:p>
            <a:pPr lvl="1"/>
            <a:r>
              <a:rPr lang="en-US" dirty="0"/>
              <a:t>Activated EDS (prior to opening to the at-risk population)</a:t>
            </a:r>
          </a:p>
          <a:p>
            <a:pPr lvl="1"/>
            <a:r>
              <a:rPr lang="en-US" dirty="0"/>
              <a:t>Separate dispensing location</a:t>
            </a:r>
          </a:p>
        </p:txBody>
      </p:sp>
    </p:spTree>
    <p:extLst>
      <p:ext uri="{BB962C8B-B14F-4D97-AF65-F5344CB8AC3E}">
        <p14:creationId xmlns:p14="http://schemas.microsoft.com/office/powerpoint/2010/main" val="271942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3 Guidance: Critical Staff Dispensing Staffing</a:t>
            </a:r>
          </a:p>
        </p:txBody>
      </p:sp>
      <p:sp>
        <p:nvSpPr>
          <p:cNvPr id="6" name="Content Placeholder 5"/>
          <p:cNvSpPr>
            <a:spLocks noGrp="1"/>
          </p:cNvSpPr>
          <p:nvPr>
            <p:ph idx="1"/>
          </p:nvPr>
        </p:nvSpPr>
        <p:spPr/>
        <p:txBody>
          <a:bodyPr/>
          <a:lstStyle/>
          <a:p>
            <a:r>
              <a:rPr lang="en-US" dirty="0"/>
              <a:t>Critical staff dispensing will be conducted by organizations that will staff the EDS for the at-risk population (e.g., Public Health Nurses, Medical Reserve Corps (MRC) volunteers)</a:t>
            </a:r>
          </a:p>
          <a:p>
            <a:pPr lvl="1"/>
            <a:r>
              <a:rPr lang="en-US" dirty="0"/>
              <a:t>If at activated EDS, staffed by first shift</a:t>
            </a:r>
          </a:p>
          <a:p>
            <a:r>
              <a:rPr lang="en-US" dirty="0"/>
              <a:t>If at separate dispensing location, staffed by the BOH/Health Department or a mobile dispensing team that is deployed from the EDS, if activated</a:t>
            </a:r>
          </a:p>
        </p:txBody>
      </p:sp>
    </p:spTree>
    <p:extLst>
      <p:ext uri="{BB962C8B-B14F-4D97-AF65-F5344CB8AC3E}">
        <p14:creationId xmlns:p14="http://schemas.microsoft.com/office/powerpoint/2010/main" val="2727518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Discussion Questions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What are the potential benefits of conducting critical staff dispensing at the EDS prior to opening to the at-risk population as opposed a separate location? What are the potential drawbacks? When would each strategy make sense?</a:t>
            </a:r>
          </a:p>
          <a:p>
            <a:pPr marL="514350" indent="-514350">
              <a:buFont typeface="+mj-lt"/>
              <a:buAutoNum type="arabicPeriod"/>
            </a:pPr>
            <a:r>
              <a:rPr lang="en-US" dirty="0"/>
              <a:t>What are the potential benefits of conducting critical staff dispensing at a location that is separate from the EDS? What are the potential drawbacks?</a:t>
            </a:r>
          </a:p>
          <a:p>
            <a:pPr marL="514350" indent="-514350">
              <a:buFont typeface="+mj-lt"/>
              <a:buAutoNum type="arabicPeriod"/>
            </a:pPr>
            <a:r>
              <a:rPr lang="en-US" dirty="0"/>
              <a:t>Which location type is currently documented in your community’s EDS plan?</a:t>
            </a:r>
          </a:p>
        </p:txBody>
      </p:sp>
    </p:spTree>
    <p:extLst>
      <p:ext uri="{BB962C8B-B14F-4D97-AF65-F5344CB8AC3E}">
        <p14:creationId xmlns:p14="http://schemas.microsoft.com/office/powerpoint/2010/main" val="27864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Module 4: EID Risk Communications</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18470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September</a:t>
            </a:r>
          </a:p>
        </p:txBody>
      </p:sp>
      <p:sp>
        <p:nvSpPr>
          <p:cNvPr id="7" name="Content Placeholder 6"/>
          <p:cNvSpPr>
            <a:spLocks noGrp="1"/>
          </p:cNvSpPr>
          <p:nvPr>
            <p:ph sz="half" idx="1"/>
          </p:nvPr>
        </p:nvSpPr>
        <p:spPr>
          <a:xfrm>
            <a:off x="838199" y="1825625"/>
            <a:ext cx="6643255" cy="4351338"/>
          </a:xfrm>
        </p:spPr>
        <p:txBody>
          <a:bodyPr/>
          <a:lstStyle/>
          <a:p>
            <a:r>
              <a:rPr lang="en-US" dirty="0"/>
              <a:t>CDC report highlights case-fatality rates upwards of 15%</a:t>
            </a:r>
          </a:p>
          <a:p>
            <a:r>
              <a:rPr lang="en-US" dirty="0"/>
              <a:t>Public anxiety reaches a new high</a:t>
            </a:r>
          </a:p>
          <a:p>
            <a:r>
              <a:rPr lang="en-US" dirty="0"/>
              <a:t>Local media and public demand more information</a:t>
            </a:r>
          </a:p>
        </p:txBody>
      </p:sp>
      <p:sp>
        <p:nvSpPr>
          <p:cNvPr id="10" name="TextBox 9"/>
          <p:cNvSpPr txBox="1"/>
          <p:nvPr/>
        </p:nvSpPr>
        <p:spPr>
          <a:xfrm>
            <a:off x="8124456" y="5266317"/>
            <a:ext cx="3465806" cy="246221"/>
          </a:xfrm>
          <a:prstGeom prst="rect">
            <a:avLst/>
          </a:prstGeom>
          <a:noFill/>
        </p:spPr>
        <p:txBody>
          <a:bodyPr wrap="square" rtlCol="0">
            <a:spAutoFit/>
          </a:bodyPr>
          <a:lstStyle/>
          <a:p>
            <a:r>
              <a:rPr lang="en-US" sz="1000" dirty="0">
                <a:solidFill>
                  <a:srgbClr val="032A5F"/>
                </a:solidFill>
              </a:rPr>
              <a:t>https://emergency.cdc.gov/cerc/manual/index.asp</a:t>
            </a:r>
          </a:p>
        </p:txBody>
      </p:sp>
      <p:pic>
        <p:nvPicPr>
          <p:cNvPr id="2" name="Picture 1"/>
          <p:cNvPicPr>
            <a:picLocks noChangeAspect="1"/>
          </p:cNvPicPr>
          <p:nvPr/>
        </p:nvPicPr>
        <p:blipFill>
          <a:blip r:embed="rId3"/>
          <a:stretch>
            <a:fillRect/>
          </a:stretch>
        </p:blipFill>
        <p:spPr>
          <a:xfrm>
            <a:off x="8124456" y="3786545"/>
            <a:ext cx="3081651" cy="1431547"/>
          </a:xfrm>
          <a:prstGeom prst="rect">
            <a:avLst/>
          </a:prstGeom>
        </p:spPr>
      </p:pic>
      <p:pic>
        <p:nvPicPr>
          <p:cNvPr id="1026" name="Picture 2" descr="A public health official speaking with repor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456" y="1690690"/>
            <a:ext cx="3081528" cy="184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84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4 Guidance: EDS Plan Requirements	</a:t>
            </a:r>
          </a:p>
        </p:txBody>
      </p:sp>
      <p:sp>
        <p:nvSpPr>
          <p:cNvPr id="6" name="Content Placeholder 5"/>
          <p:cNvSpPr>
            <a:spLocks noGrp="1"/>
          </p:cNvSpPr>
          <p:nvPr>
            <p:ph idx="1"/>
          </p:nvPr>
        </p:nvSpPr>
        <p:spPr/>
        <p:txBody>
          <a:bodyPr/>
          <a:lstStyle/>
          <a:p>
            <a:r>
              <a:rPr lang="en-US" dirty="0"/>
              <a:t>EDS plans should document:</a:t>
            </a:r>
          </a:p>
          <a:p>
            <a:pPr lvl="1"/>
            <a:r>
              <a:rPr lang="en-US" dirty="0"/>
              <a:t>Primary and backup PIO staff</a:t>
            </a:r>
          </a:p>
          <a:p>
            <a:pPr lvl="1"/>
            <a:r>
              <a:rPr lang="en-US" dirty="0"/>
              <a:t>PIO position requirements and duties, roles and responsibilities, and qualifications, training, and skills</a:t>
            </a:r>
          </a:p>
        </p:txBody>
      </p:sp>
    </p:spTree>
    <p:extLst>
      <p:ext uri="{BB962C8B-B14F-4D97-AF65-F5344CB8AC3E}">
        <p14:creationId xmlns:p14="http://schemas.microsoft.com/office/powerpoint/2010/main" val="3611299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Guidance: EDS PIO Role</a:t>
            </a:r>
          </a:p>
        </p:txBody>
      </p:sp>
      <p:sp>
        <p:nvSpPr>
          <p:cNvPr id="3" name="Content Placeholder 2"/>
          <p:cNvSpPr>
            <a:spLocks noGrp="1"/>
          </p:cNvSpPr>
          <p:nvPr>
            <p:ph idx="1"/>
          </p:nvPr>
        </p:nvSpPr>
        <p:spPr/>
        <p:txBody>
          <a:bodyPr>
            <a:normAutofit lnSpcReduction="10000"/>
          </a:bodyPr>
          <a:lstStyle/>
          <a:p>
            <a:pPr lvl="0"/>
            <a:r>
              <a:rPr lang="en-US" dirty="0"/>
              <a:t>Coordinates with partner agencies to activate public information notification systems </a:t>
            </a:r>
          </a:p>
          <a:p>
            <a:pPr lvl="0"/>
            <a:r>
              <a:rPr lang="en-US" dirty="0"/>
              <a:t>Develops and seeks approval of risk and safety messages </a:t>
            </a:r>
          </a:p>
          <a:p>
            <a:pPr lvl="0"/>
            <a:r>
              <a:rPr lang="en-US" dirty="0"/>
              <a:t>Disseminates risk and safety messages to partner agencies, the media, and the public in accessible formats</a:t>
            </a:r>
          </a:p>
          <a:p>
            <a:pPr lvl="0"/>
            <a:r>
              <a:rPr lang="en-US" dirty="0"/>
              <a:t>Coordinates with partner agencies to ensure information consistency </a:t>
            </a:r>
          </a:p>
          <a:p>
            <a:r>
              <a:rPr lang="en-US" dirty="0"/>
              <a:t>Provides regular updates to partner agencies, the media, and the public </a:t>
            </a:r>
          </a:p>
        </p:txBody>
      </p:sp>
    </p:spTree>
    <p:extLst>
      <p:ext uri="{BB962C8B-B14F-4D97-AF65-F5344CB8AC3E}">
        <p14:creationId xmlns:p14="http://schemas.microsoft.com/office/powerpoint/2010/main" val="34581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Purpose &amp; Goal</a:t>
            </a:r>
          </a:p>
        </p:txBody>
      </p:sp>
      <p:sp>
        <p:nvSpPr>
          <p:cNvPr id="3" name="Content Placeholder 2"/>
          <p:cNvSpPr>
            <a:spLocks noGrp="1"/>
          </p:cNvSpPr>
          <p:nvPr>
            <p:ph idx="1"/>
          </p:nvPr>
        </p:nvSpPr>
        <p:spPr/>
        <p:txBody>
          <a:bodyPr>
            <a:normAutofit/>
          </a:bodyPr>
          <a:lstStyle/>
          <a:p>
            <a:pPr fontAlgn="base"/>
            <a:r>
              <a:rPr lang="en-US" dirty="0"/>
              <a:t>Collaborate to identify strategies to address emerging infectious diseases (EID) through existing local EDS plans</a:t>
            </a:r>
          </a:p>
          <a:p>
            <a:pPr fontAlgn="base"/>
            <a:r>
              <a:rPr lang="en-US" dirty="0"/>
              <a:t>Strengthen capability to protect the health and safety of critical staff in public </a:t>
            </a:r>
            <a:r>
              <a:rPr lang="en-US"/>
              <a:t>health emergencies</a:t>
            </a:r>
            <a:endParaRPr lang="en-US" dirty="0"/>
          </a:p>
        </p:txBody>
      </p:sp>
    </p:spTree>
    <p:extLst>
      <p:ext uri="{BB962C8B-B14F-4D97-AF65-F5344CB8AC3E}">
        <p14:creationId xmlns:p14="http://schemas.microsoft.com/office/powerpoint/2010/main" val="142941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Guidance: Message Development</a:t>
            </a:r>
          </a:p>
        </p:txBody>
      </p:sp>
      <p:sp>
        <p:nvSpPr>
          <p:cNvPr id="3" name="Content Placeholder 2"/>
          <p:cNvSpPr>
            <a:spLocks noGrp="1"/>
          </p:cNvSpPr>
          <p:nvPr>
            <p:ph idx="1"/>
          </p:nvPr>
        </p:nvSpPr>
        <p:spPr/>
        <p:txBody>
          <a:bodyPr>
            <a:normAutofit fontScale="85000" lnSpcReduction="10000"/>
          </a:bodyPr>
          <a:lstStyle/>
          <a:p>
            <a:r>
              <a:rPr lang="en-US" dirty="0"/>
              <a:t>PIO gathers information from trusted sources and verifies its accuracy</a:t>
            </a:r>
          </a:p>
          <a:p>
            <a:r>
              <a:rPr lang="en-US" dirty="0"/>
              <a:t>PIO determines:</a:t>
            </a:r>
          </a:p>
          <a:p>
            <a:pPr lvl="1"/>
            <a:r>
              <a:rPr lang="en-US" dirty="0"/>
              <a:t>Limits on release of information</a:t>
            </a:r>
          </a:p>
          <a:p>
            <a:pPr lvl="1"/>
            <a:r>
              <a:rPr lang="en-US" dirty="0"/>
              <a:t>Communications goal</a:t>
            </a:r>
          </a:p>
          <a:p>
            <a:pPr lvl="1"/>
            <a:r>
              <a:rPr lang="en-US" dirty="0"/>
              <a:t>Target audience(s)</a:t>
            </a:r>
          </a:p>
          <a:p>
            <a:pPr lvl="1"/>
            <a:r>
              <a:rPr lang="en-US" dirty="0"/>
              <a:t>Key messages and supporting facts</a:t>
            </a:r>
          </a:p>
          <a:p>
            <a:pPr lvl="1"/>
            <a:r>
              <a:rPr lang="en-US" dirty="0"/>
              <a:t>Identifies key messages and supporting facts, including rationale for tiered dispensing, location of EDSs, and legally-required vaccine-specific information</a:t>
            </a:r>
          </a:p>
          <a:p>
            <a:r>
              <a:rPr lang="en-US" dirty="0"/>
              <a:t>Federal and state health officials develop clinical messages, while PIO develops messages related to local response actions and EDS operations</a:t>
            </a:r>
          </a:p>
        </p:txBody>
      </p:sp>
    </p:spTree>
    <p:extLst>
      <p:ext uri="{BB962C8B-B14F-4D97-AF65-F5344CB8AC3E}">
        <p14:creationId xmlns:p14="http://schemas.microsoft.com/office/powerpoint/2010/main" val="291815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Guidance: Dissemination Strategies</a:t>
            </a:r>
          </a:p>
        </p:txBody>
      </p:sp>
      <p:sp>
        <p:nvSpPr>
          <p:cNvPr id="3" name="Content Placeholder 2"/>
          <p:cNvSpPr>
            <a:spLocks noGrp="1"/>
          </p:cNvSpPr>
          <p:nvPr>
            <p:ph idx="1"/>
          </p:nvPr>
        </p:nvSpPr>
        <p:spPr/>
        <p:txBody>
          <a:bodyPr/>
          <a:lstStyle/>
          <a:p>
            <a:r>
              <a:rPr lang="en-US" dirty="0"/>
              <a:t>Prior to an emergency:</a:t>
            </a:r>
          </a:p>
          <a:p>
            <a:pPr lvl="1"/>
            <a:r>
              <a:rPr lang="en-US" dirty="0"/>
              <a:t>Document public information systems available through partner agencies </a:t>
            </a:r>
          </a:p>
          <a:p>
            <a:pPr lvl="1"/>
            <a:r>
              <a:rPr lang="en-US" dirty="0"/>
              <a:t>Develop a list of public information staff from partner agencies </a:t>
            </a:r>
          </a:p>
        </p:txBody>
      </p:sp>
    </p:spTree>
    <p:extLst>
      <p:ext uri="{BB962C8B-B14F-4D97-AF65-F5344CB8AC3E}">
        <p14:creationId xmlns:p14="http://schemas.microsoft.com/office/powerpoint/2010/main" val="1652098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Guidance: Media Monitoring</a:t>
            </a:r>
          </a:p>
        </p:txBody>
      </p:sp>
      <p:sp>
        <p:nvSpPr>
          <p:cNvPr id="3" name="Content Placeholder 2"/>
          <p:cNvSpPr>
            <a:spLocks noGrp="1"/>
          </p:cNvSpPr>
          <p:nvPr>
            <p:ph idx="1"/>
          </p:nvPr>
        </p:nvSpPr>
        <p:spPr/>
        <p:txBody>
          <a:bodyPr>
            <a:normAutofit/>
          </a:bodyPr>
          <a:lstStyle/>
          <a:p>
            <a:r>
              <a:rPr lang="en-US" dirty="0"/>
              <a:t>EDS PIO should:</a:t>
            </a:r>
          </a:p>
          <a:p>
            <a:pPr lvl="1"/>
            <a:r>
              <a:rPr lang="en-US" dirty="0"/>
              <a:t>Monitor media </a:t>
            </a:r>
          </a:p>
          <a:p>
            <a:pPr lvl="1"/>
            <a:r>
              <a:rPr lang="en-US" dirty="0"/>
              <a:t>Address inaccuracies and rumors</a:t>
            </a:r>
          </a:p>
          <a:p>
            <a:pPr lvl="1"/>
            <a:r>
              <a:rPr lang="en-US" dirty="0"/>
              <a:t>Monitor trends in public information inquiries and adjust messaging and communication strategies</a:t>
            </a:r>
          </a:p>
        </p:txBody>
      </p:sp>
    </p:spTree>
    <p:extLst>
      <p:ext uri="{BB962C8B-B14F-4D97-AF65-F5344CB8AC3E}">
        <p14:creationId xmlns:p14="http://schemas.microsoft.com/office/powerpoint/2010/main" val="408423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Discussion Questions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What information would you expect to receive from the federal- or state-levels? How would you need to adapt this information prior to dissemination to your community? What other messages would you need to develop for your community?</a:t>
            </a:r>
          </a:p>
          <a:p>
            <a:pPr marL="514350" indent="-514350">
              <a:buFont typeface="+mj-lt"/>
              <a:buAutoNum type="arabicPeriod"/>
            </a:pPr>
            <a:r>
              <a:rPr lang="en-US" dirty="0"/>
              <a:t>How would you disseminate information to the public in a manner that is accessible to all? Which plans/section of plan describe this?</a:t>
            </a:r>
          </a:p>
          <a:p>
            <a:pPr marL="514350" indent="-514350">
              <a:buFont typeface="+mj-lt"/>
              <a:buAutoNum type="arabicPeriod"/>
            </a:pPr>
            <a:r>
              <a:rPr lang="en-US" dirty="0"/>
              <a:t>What resources are available for community members seeking additional information?</a:t>
            </a:r>
          </a:p>
          <a:p>
            <a:pPr marL="514350" indent="-514350">
              <a:buFont typeface="+mj-lt"/>
              <a:buAutoNum type="arabicPeriod"/>
            </a:pPr>
            <a:r>
              <a:rPr lang="en-US" dirty="0"/>
              <a:t>Who does the BOH/Health Department need to coordinate public information messages and dissemination with? How will this be done?</a:t>
            </a:r>
          </a:p>
          <a:p>
            <a:pPr marL="514350" indent="-514350">
              <a:buFont typeface="+mj-lt"/>
              <a:buAutoNum type="arabicPeriod"/>
            </a:pPr>
            <a:r>
              <a:rPr lang="en-US" dirty="0"/>
              <a:t>According to your plan, what are the requirements and duties, roles and responsibilities, and required qualifications/trainings for the PIO? Who are the primary and backup individuals to fill this role?</a:t>
            </a:r>
          </a:p>
          <a:p>
            <a:pPr marL="514350" indent="-514350">
              <a:buFont typeface="+mj-lt"/>
              <a:buAutoNum type="arabicPeriod"/>
            </a:pPr>
            <a:endParaRPr lang="en-US" dirty="0"/>
          </a:p>
        </p:txBody>
      </p:sp>
    </p:spTree>
    <p:extLst>
      <p:ext uri="{BB962C8B-B14F-4D97-AF65-F5344CB8AC3E}">
        <p14:creationId xmlns:p14="http://schemas.microsoft.com/office/powerpoint/2010/main" val="500250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5: EID Vaccine Management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14509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Scenario: Late September</a:t>
            </a:r>
          </a:p>
        </p:txBody>
      </p:sp>
      <p:sp>
        <p:nvSpPr>
          <p:cNvPr id="6" name="Content Placeholder 5"/>
          <p:cNvSpPr>
            <a:spLocks noGrp="1"/>
          </p:cNvSpPr>
          <p:nvPr>
            <p:ph sz="half" idx="1"/>
          </p:nvPr>
        </p:nvSpPr>
        <p:spPr/>
        <p:txBody>
          <a:bodyPr/>
          <a:lstStyle/>
          <a:p>
            <a:r>
              <a:rPr lang="en-US" dirty="0"/>
              <a:t>Preparing to open EDS</a:t>
            </a:r>
          </a:p>
          <a:p>
            <a:r>
              <a:rPr lang="en-US" dirty="0"/>
              <a:t>First order of vaccine to be delivered Friday</a:t>
            </a:r>
          </a:p>
          <a:p>
            <a:r>
              <a:rPr lang="en-US" dirty="0"/>
              <a:t>Need to have protocols in place for:</a:t>
            </a:r>
          </a:p>
          <a:p>
            <a:pPr lvl="1"/>
            <a:r>
              <a:rPr lang="en-US" dirty="0"/>
              <a:t>Vaccine receipt </a:t>
            </a:r>
          </a:p>
          <a:p>
            <a:pPr lvl="1"/>
            <a:r>
              <a:rPr lang="en-US" dirty="0"/>
              <a:t>Vaccine storage</a:t>
            </a:r>
          </a:p>
        </p:txBody>
      </p:sp>
      <p:sp>
        <p:nvSpPr>
          <p:cNvPr id="9" name="TextBox 8"/>
          <p:cNvSpPr txBox="1"/>
          <p:nvPr/>
        </p:nvSpPr>
        <p:spPr>
          <a:xfrm>
            <a:off x="6385395" y="5327402"/>
            <a:ext cx="5194160" cy="400110"/>
          </a:xfrm>
          <a:prstGeom prst="rect">
            <a:avLst/>
          </a:prstGeom>
          <a:noFill/>
        </p:spPr>
        <p:txBody>
          <a:bodyPr wrap="square" rtlCol="0">
            <a:spAutoFit/>
          </a:bodyPr>
          <a:lstStyle/>
          <a:p>
            <a:r>
              <a:rPr lang="en-US" sz="1000" dirty="0"/>
              <a:t>https://www.cdc.gov/vaccines/hcp/admin/storage/toolkit/storage-handling-toolkit.pdf</a:t>
            </a:r>
          </a:p>
          <a:p>
            <a:endParaRPr lang="en-US" sz="1000" dirty="0"/>
          </a:p>
        </p:txBody>
      </p:sp>
      <p:pic>
        <p:nvPicPr>
          <p:cNvPr id="2" name="Picture 1"/>
          <p:cNvPicPr>
            <a:picLocks noChangeAspect="1"/>
          </p:cNvPicPr>
          <p:nvPr/>
        </p:nvPicPr>
        <p:blipFill>
          <a:blip r:embed="rId3"/>
          <a:stretch>
            <a:fillRect/>
          </a:stretch>
        </p:blipFill>
        <p:spPr>
          <a:xfrm>
            <a:off x="7164119" y="1690690"/>
            <a:ext cx="3636712" cy="3636712"/>
          </a:xfrm>
          <a:prstGeom prst="rect">
            <a:avLst/>
          </a:prstGeom>
        </p:spPr>
      </p:pic>
    </p:spTree>
    <p:extLst>
      <p:ext uri="{BB962C8B-B14F-4D97-AF65-F5344CB8AC3E}">
        <p14:creationId xmlns:p14="http://schemas.microsoft.com/office/powerpoint/2010/main" val="2399260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Guidance: Receipt of Vaccine</a:t>
            </a:r>
          </a:p>
        </p:txBody>
      </p:sp>
      <p:sp>
        <p:nvSpPr>
          <p:cNvPr id="5" name="Content Placeholder 4"/>
          <p:cNvSpPr>
            <a:spLocks noGrp="1"/>
          </p:cNvSpPr>
          <p:nvPr>
            <p:ph idx="1"/>
          </p:nvPr>
        </p:nvSpPr>
        <p:spPr/>
        <p:txBody>
          <a:bodyPr>
            <a:normAutofit/>
          </a:bodyPr>
          <a:lstStyle/>
          <a:p>
            <a:r>
              <a:rPr lang="en-US" dirty="0"/>
              <a:t>SNS-supplied: EDS manager and a member of the security team greet delivery and sign a transfer of custody document</a:t>
            </a:r>
          </a:p>
          <a:p>
            <a:r>
              <a:rPr lang="en-US" dirty="0"/>
              <a:t>Manufacturer-supplied: Use existing protocols to order, accept, and track vaccine inventory</a:t>
            </a:r>
          </a:p>
          <a:p>
            <a:r>
              <a:rPr lang="en-US" dirty="0"/>
              <a:t>EDS Inventory Management Unit should verify all incoming resources (receipts) and confirm that delivered materiel matches the bill of lading</a:t>
            </a:r>
          </a:p>
        </p:txBody>
      </p:sp>
    </p:spTree>
    <p:extLst>
      <p:ext uri="{BB962C8B-B14F-4D97-AF65-F5344CB8AC3E}">
        <p14:creationId xmlns:p14="http://schemas.microsoft.com/office/powerpoint/2010/main" val="28520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Guidance: Storage of Vaccine</a:t>
            </a:r>
          </a:p>
        </p:txBody>
      </p:sp>
      <p:sp>
        <p:nvSpPr>
          <p:cNvPr id="3" name="Content Placeholder 2"/>
          <p:cNvSpPr>
            <a:spLocks noGrp="1"/>
          </p:cNvSpPr>
          <p:nvPr>
            <p:ph idx="1"/>
          </p:nvPr>
        </p:nvSpPr>
        <p:spPr/>
        <p:txBody>
          <a:bodyPr/>
          <a:lstStyle/>
          <a:p>
            <a:r>
              <a:rPr lang="en-US" dirty="0"/>
              <a:t>Protocols for:</a:t>
            </a:r>
          </a:p>
          <a:p>
            <a:pPr lvl="1"/>
            <a:r>
              <a:rPr lang="en-US" dirty="0"/>
              <a:t>Ensuring adequate freezer or refrigeration capabilities</a:t>
            </a:r>
          </a:p>
          <a:p>
            <a:pPr lvl="1"/>
            <a:r>
              <a:rPr lang="en-US" dirty="0"/>
              <a:t>Monitoring and maintaining the appropriate temperatures for vaccines at fixed locations </a:t>
            </a:r>
          </a:p>
          <a:p>
            <a:r>
              <a:rPr lang="en-US" dirty="0"/>
              <a:t>Trained cold chain management staff</a:t>
            </a:r>
          </a:p>
          <a:p>
            <a:pPr marL="0" indent="0">
              <a:buNone/>
            </a:pPr>
            <a:endParaRPr lang="en-US" dirty="0"/>
          </a:p>
        </p:txBody>
      </p:sp>
    </p:spTree>
    <p:extLst>
      <p:ext uri="{BB962C8B-B14F-4D97-AF65-F5344CB8AC3E}">
        <p14:creationId xmlns:p14="http://schemas.microsoft.com/office/powerpoint/2010/main" val="2142087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Guidance: Storage Capacity</a:t>
            </a:r>
          </a:p>
        </p:txBody>
      </p:sp>
      <p:sp>
        <p:nvSpPr>
          <p:cNvPr id="3" name="Content Placeholder 2"/>
          <p:cNvSpPr>
            <a:spLocks noGrp="1"/>
          </p:cNvSpPr>
          <p:nvPr>
            <p:ph idx="1"/>
          </p:nvPr>
        </p:nvSpPr>
        <p:spPr/>
        <p:txBody>
          <a:bodyPr/>
          <a:lstStyle/>
          <a:p>
            <a:r>
              <a:rPr lang="en-US" dirty="0"/>
              <a:t>Estimated Refrigerated Vaccine Storage Capacity by Number of Doses of Vaccine</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1798208"/>
              </p:ext>
            </p:extLst>
          </p:nvPr>
        </p:nvGraphicFramePr>
        <p:xfrm>
          <a:off x="3040034" y="2912355"/>
          <a:ext cx="6111933" cy="3435096"/>
        </p:xfrm>
        <a:graphic>
          <a:graphicData uri="http://schemas.openxmlformats.org/drawingml/2006/table">
            <a:tbl>
              <a:tblPr firstRow="1" firstCol="1" bandRow="1"/>
              <a:tblGrid>
                <a:gridCol w="2684140">
                  <a:extLst>
                    <a:ext uri="{9D8B030D-6E8A-4147-A177-3AD203B41FA5}">
                      <a16:colId xmlns:a16="http://schemas.microsoft.com/office/drawing/2014/main" val="1906098844"/>
                    </a:ext>
                  </a:extLst>
                </a:gridCol>
                <a:gridCol w="3427793">
                  <a:extLst>
                    <a:ext uri="{9D8B030D-6E8A-4147-A177-3AD203B41FA5}">
                      <a16:colId xmlns:a16="http://schemas.microsoft.com/office/drawing/2014/main" val="3075151862"/>
                    </a:ext>
                  </a:extLst>
                </a:gridCol>
              </a:tblGrid>
              <a:tr h="0">
                <a:tc>
                  <a:txBody>
                    <a:bodyPr/>
                    <a:lstStyle/>
                    <a:p>
                      <a:pPr marL="0" marR="0">
                        <a:lnSpc>
                          <a:spcPct val="115000"/>
                        </a:lnSpc>
                        <a:spcBef>
                          <a:spcPts val="0"/>
                        </a:spcBef>
                        <a:spcAft>
                          <a:spcPts val="0"/>
                        </a:spcAft>
                      </a:pPr>
                      <a:r>
                        <a:rPr lang="en-US" sz="2800" b="1" dirty="0">
                          <a:solidFill>
                            <a:srgbClr val="032A5F"/>
                          </a:solidFill>
                          <a:effectLst/>
                          <a:latin typeface="+mn-lt"/>
                          <a:ea typeface="Times New Roman" panose="02020603050405020304" pitchFamily="18" charset="0"/>
                          <a:cs typeface="Times New Roman" panose="02020603050405020304" pitchFamily="18" charset="0"/>
                        </a:rPr>
                        <a:t>Doses of Vaccine</a:t>
                      </a:r>
                      <a:endParaRPr lang="en-US" sz="2800" dirty="0">
                        <a:solidFill>
                          <a:srgbClr val="032A5F"/>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rgbClr val="032A5F"/>
                          </a:solidFill>
                          <a:effectLst/>
                          <a:latin typeface="+mn-lt"/>
                          <a:ea typeface="Times New Roman" panose="02020603050405020304" pitchFamily="18" charset="0"/>
                          <a:cs typeface="Times New Roman" panose="02020603050405020304" pitchFamily="18" charset="0"/>
                        </a:rPr>
                        <a:t>Minimum Cubic Feet</a:t>
                      </a:r>
                      <a:endParaRPr lang="en-US" sz="2800" dirty="0">
                        <a:solidFill>
                          <a:srgbClr val="032A5F"/>
                        </a:solidFill>
                        <a:effectLst/>
                        <a:latin typeface="+mn-lt"/>
                        <a:ea typeface="Times New Roman" panose="02020603050405020304" pitchFamily="18" charset="0"/>
                        <a:cs typeface="Times New Roman" panose="02020603050405020304" pitchFamily="18" charset="0"/>
                      </a:endParaRP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463187469"/>
                  </a:ext>
                </a:extLst>
              </a:tr>
              <a:tr h="0">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1,000-2,000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40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167066932"/>
                  </a:ext>
                </a:extLst>
              </a:tr>
              <a:tr h="0">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900-1,000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36</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47427127"/>
                  </a:ext>
                </a:extLst>
              </a:tr>
              <a:tr h="0">
                <a:tc>
                  <a:txBody>
                    <a:bodyPr/>
                    <a:lstStyle/>
                    <a:p>
                      <a:pPr marL="0" marR="0">
                        <a:lnSpc>
                          <a:spcPct val="115000"/>
                        </a:lnSpc>
                        <a:spcBef>
                          <a:spcPts val="0"/>
                        </a:spcBef>
                        <a:spcAft>
                          <a:spcPts val="0"/>
                        </a:spcAft>
                      </a:pPr>
                      <a:r>
                        <a:rPr lang="en-US" sz="2800">
                          <a:solidFill>
                            <a:srgbClr val="032A5F"/>
                          </a:solidFill>
                          <a:effectLst/>
                          <a:latin typeface="+mn-lt"/>
                          <a:ea typeface="Times New Roman" panose="02020603050405020304" pitchFamily="18" charset="0"/>
                          <a:cs typeface="Times New Roman" panose="02020603050405020304" pitchFamily="18" charset="0"/>
                        </a:rPr>
                        <a:t>801-900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21-23</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837119634"/>
                  </a:ext>
                </a:extLst>
              </a:tr>
              <a:tr h="0">
                <a:tc>
                  <a:txBody>
                    <a:bodyPr/>
                    <a:lstStyle/>
                    <a:p>
                      <a:pPr marL="0" marR="0">
                        <a:lnSpc>
                          <a:spcPct val="115000"/>
                        </a:lnSpc>
                        <a:spcBef>
                          <a:spcPts val="0"/>
                        </a:spcBef>
                        <a:spcAft>
                          <a:spcPts val="0"/>
                        </a:spcAft>
                      </a:pPr>
                      <a:r>
                        <a:rPr lang="en-US" sz="2800">
                          <a:solidFill>
                            <a:srgbClr val="032A5F"/>
                          </a:solidFill>
                          <a:effectLst/>
                          <a:latin typeface="+mn-lt"/>
                          <a:ea typeface="Times New Roman" panose="02020603050405020304" pitchFamily="18" charset="0"/>
                          <a:cs typeface="Times New Roman" panose="02020603050405020304" pitchFamily="18" charset="0"/>
                        </a:rPr>
                        <a:t>701-800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17-19.5</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4238411797"/>
                  </a:ext>
                </a:extLst>
              </a:tr>
              <a:tr h="0">
                <a:tc>
                  <a:txBody>
                    <a:bodyPr/>
                    <a:lstStyle/>
                    <a:p>
                      <a:pPr marL="0" marR="0">
                        <a:lnSpc>
                          <a:spcPct val="115000"/>
                        </a:lnSpc>
                        <a:spcBef>
                          <a:spcPts val="0"/>
                        </a:spcBef>
                        <a:spcAft>
                          <a:spcPts val="0"/>
                        </a:spcAft>
                      </a:pPr>
                      <a:r>
                        <a:rPr lang="en-US" sz="2800">
                          <a:solidFill>
                            <a:srgbClr val="032A5F"/>
                          </a:solidFill>
                          <a:effectLst/>
                          <a:latin typeface="+mn-lt"/>
                          <a:ea typeface="Times New Roman" panose="02020603050405020304" pitchFamily="18" charset="0"/>
                          <a:cs typeface="Times New Roman" panose="02020603050405020304" pitchFamily="18" charset="0"/>
                        </a:rPr>
                        <a:t>400-700</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16.7</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187135152"/>
                  </a:ext>
                </a:extLst>
              </a:tr>
              <a:tr h="0">
                <a:tc>
                  <a:txBody>
                    <a:bodyPr/>
                    <a:lstStyle/>
                    <a:p>
                      <a:pPr marL="0" marR="0">
                        <a:lnSpc>
                          <a:spcPct val="115000"/>
                        </a:lnSpc>
                        <a:spcBef>
                          <a:spcPts val="0"/>
                        </a:spcBef>
                        <a:spcAft>
                          <a:spcPts val="0"/>
                        </a:spcAft>
                      </a:pPr>
                      <a:r>
                        <a:rPr lang="en-US" sz="2800">
                          <a:solidFill>
                            <a:srgbClr val="032A5F"/>
                          </a:solidFill>
                          <a:effectLst/>
                          <a:latin typeface="+mn-lt"/>
                          <a:ea typeface="Times New Roman" panose="02020603050405020304" pitchFamily="18" charset="0"/>
                          <a:cs typeface="Times New Roman" panose="02020603050405020304" pitchFamily="18" charset="0"/>
                        </a:rPr>
                        <a:t>100-399</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032A5F"/>
                          </a:solidFill>
                          <a:effectLst/>
                          <a:latin typeface="+mn-lt"/>
                          <a:ea typeface="Times New Roman" panose="02020603050405020304" pitchFamily="18" charset="0"/>
                          <a:cs typeface="Times New Roman" panose="02020603050405020304" pitchFamily="18" charset="0"/>
                        </a:rPr>
                        <a:t>4.9-6.7</a:t>
                      </a:r>
                    </a:p>
                  </a:txBody>
                  <a:tcPr marL="73025" marR="73025"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192701776"/>
                  </a:ext>
                </a:extLst>
              </a:tr>
            </a:tbl>
          </a:graphicData>
        </a:graphic>
      </p:graphicFrame>
    </p:spTree>
    <p:extLst>
      <p:ext uri="{BB962C8B-B14F-4D97-AF65-F5344CB8AC3E}">
        <p14:creationId xmlns:p14="http://schemas.microsoft.com/office/powerpoint/2010/main" val="209929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Guidance: Security and Cold Chain Maintenance During Transportation</a:t>
            </a:r>
          </a:p>
        </p:txBody>
      </p:sp>
      <p:sp>
        <p:nvSpPr>
          <p:cNvPr id="3" name="Content Placeholder 2"/>
          <p:cNvSpPr>
            <a:spLocks noGrp="1"/>
          </p:cNvSpPr>
          <p:nvPr>
            <p:ph idx="1"/>
          </p:nvPr>
        </p:nvSpPr>
        <p:spPr/>
        <p:txBody>
          <a:bodyPr>
            <a:normAutofit/>
          </a:bodyPr>
          <a:lstStyle/>
          <a:p>
            <a:r>
              <a:rPr lang="en-US" dirty="0"/>
              <a:t>Procedures for ensuring physical security of vaccine while it is being transported to the EDS </a:t>
            </a:r>
          </a:p>
          <a:p>
            <a:pPr lvl="1"/>
            <a:r>
              <a:rPr lang="en-US" dirty="0"/>
              <a:t>Police or private security</a:t>
            </a:r>
          </a:p>
          <a:p>
            <a:r>
              <a:rPr lang="en-US" dirty="0"/>
              <a:t>Processes and materials for maintaining cold chain during transportation</a:t>
            </a:r>
          </a:p>
          <a:p>
            <a:endParaRPr lang="en-US" dirty="0"/>
          </a:p>
        </p:txBody>
      </p:sp>
    </p:spTree>
    <p:extLst>
      <p:ext uri="{BB962C8B-B14F-4D97-AF65-F5344CB8AC3E}">
        <p14:creationId xmlns:p14="http://schemas.microsoft.com/office/powerpoint/2010/main" val="189483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a:t>
            </a:r>
          </a:p>
        </p:txBody>
      </p:sp>
      <p:sp>
        <p:nvSpPr>
          <p:cNvPr id="3" name="Content Placeholder 2"/>
          <p:cNvSpPr>
            <a:spLocks noGrp="1"/>
          </p:cNvSpPr>
          <p:nvPr>
            <p:ph idx="1"/>
          </p:nvPr>
        </p:nvSpPr>
        <p:spPr/>
        <p:txBody>
          <a:bodyPr>
            <a:normAutofit fontScale="77500" lnSpcReduction="20000"/>
          </a:bodyPr>
          <a:lstStyle/>
          <a:p>
            <a:pPr marL="514350" indent="-514350" fontAlgn="base">
              <a:buFont typeface="+mj-lt"/>
              <a:buAutoNum type="arabicPeriod"/>
            </a:pPr>
            <a:r>
              <a:rPr lang="en-US" dirty="0"/>
              <a:t>Describe guidance relative to six planning considerations for EID and EDS:  </a:t>
            </a:r>
          </a:p>
          <a:p>
            <a:pPr marL="914400" lvl="1" indent="-227013" fontAlgn="base"/>
            <a:r>
              <a:rPr lang="en-US" dirty="0"/>
              <a:t>Surveillance  </a:t>
            </a:r>
          </a:p>
          <a:p>
            <a:pPr marL="914400" lvl="1" indent="-227013" fontAlgn="base"/>
            <a:r>
              <a:rPr lang="en-US" dirty="0"/>
              <a:t>Risk communication  </a:t>
            </a:r>
          </a:p>
          <a:p>
            <a:pPr marL="914400" lvl="1" indent="-227013" fontAlgn="base"/>
            <a:r>
              <a:rPr lang="en-US" dirty="0"/>
              <a:t>Vaccine management  </a:t>
            </a:r>
          </a:p>
          <a:p>
            <a:pPr marL="914400" lvl="1" indent="-227013" fontAlgn="base"/>
            <a:r>
              <a:rPr lang="en-US" dirty="0"/>
              <a:t>Personal protective equipment  </a:t>
            </a:r>
          </a:p>
          <a:p>
            <a:pPr marL="914400" lvl="1" indent="-227013" fontAlgn="base"/>
            <a:r>
              <a:rPr lang="en-US" dirty="0"/>
              <a:t>Behavioral health  </a:t>
            </a:r>
          </a:p>
          <a:p>
            <a:pPr marL="914400" lvl="1" indent="-227013" fontAlgn="base"/>
            <a:r>
              <a:rPr lang="en-US" dirty="0"/>
              <a:t>Critical staff dispensing </a:t>
            </a:r>
          </a:p>
          <a:p>
            <a:pPr marL="514350" indent="-514350" fontAlgn="base">
              <a:buFont typeface="+mj-lt"/>
              <a:buAutoNum type="arabicPeriod"/>
            </a:pPr>
            <a:r>
              <a:rPr lang="en-US" dirty="0"/>
              <a:t>Identify strengths and gaps in jurisdictional EDS plans relative to these six planning considerations. </a:t>
            </a:r>
          </a:p>
          <a:p>
            <a:pPr marL="514350" indent="-514350" fontAlgn="base">
              <a:buFont typeface="+mj-lt"/>
              <a:buAutoNum type="arabicPeriod"/>
            </a:pPr>
            <a:r>
              <a:rPr lang="en-US" dirty="0"/>
              <a:t>Collaborate with regional partners to identify promising practices that may be incorporated into jurisdictional EDS plans to these six planning considerations. </a:t>
            </a:r>
          </a:p>
          <a:p>
            <a:pPr marL="514350" indent="-514350" fontAlgn="base">
              <a:buFont typeface="+mj-lt"/>
              <a:buAutoNum type="arabicPeriod"/>
            </a:pPr>
            <a:r>
              <a:rPr lang="en-US" dirty="0"/>
              <a:t>Contribute to the development of template plan content.</a:t>
            </a:r>
          </a:p>
        </p:txBody>
      </p:sp>
    </p:spTree>
    <p:extLst>
      <p:ext uri="{BB962C8B-B14F-4D97-AF65-F5344CB8AC3E}">
        <p14:creationId xmlns:p14="http://schemas.microsoft.com/office/powerpoint/2010/main" val="1283319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3"/>
            <a:ext cx="10515600" cy="1325563"/>
          </a:xfrm>
        </p:spPr>
        <p:txBody>
          <a:bodyPr/>
          <a:lstStyle/>
          <a:p>
            <a:r>
              <a:rPr lang="en-US" dirty="0"/>
              <a:t>Module 5 Discussion Questions</a:t>
            </a:r>
          </a:p>
        </p:txBody>
      </p:sp>
      <p:sp>
        <p:nvSpPr>
          <p:cNvPr id="3" name="Content Placeholder 2"/>
          <p:cNvSpPr>
            <a:spLocks noGrp="1"/>
          </p:cNvSpPr>
          <p:nvPr>
            <p:ph idx="1"/>
          </p:nvPr>
        </p:nvSpPr>
        <p:spPr>
          <a:xfrm>
            <a:off x="838200" y="758825"/>
            <a:ext cx="10515600" cy="4351338"/>
          </a:xfrm>
        </p:spPr>
        <p:txBody>
          <a:bodyPr>
            <a:noAutofit/>
          </a:bodyPr>
          <a:lstStyle/>
          <a:p>
            <a:pPr marL="514350" lvl="0" indent="-514350">
              <a:buFont typeface="+mj-lt"/>
              <a:buAutoNum type="arabicPeriod"/>
            </a:pPr>
            <a:r>
              <a:rPr lang="en-US" sz="2400" dirty="0"/>
              <a:t>What vaccine chain of custody procedures does your BOH/Health Department currently have in place? How might these procedures need to change given this scenario?</a:t>
            </a:r>
          </a:p>
          <a:p>
            <a:pPr marL="914400" lvl="1" indent="-227013"/>
            <a:r>
              <a:rPr lang="en-US" sz="2400" dirty="0"/>
              <a:t>Are your BOH/Health Department chain of custody procedures referenced in your plan? Which plans/section of plan describe this?</a:t>
            </a:r>
          </a:p>
          <a:p>
            <a:pPr marL="514350" lvl="0" indent="-514350">
              <a:buFont typeface="+mj-lt"/>
              <a:buAutoNum type="arabicPeriod"/>
            </a:pPr>
            <a:r>
              <a:rPr lang="en-US" sz="2400" dirty="0"/>
              <a:t>What vaccine management procedures does your BOH/Health Department currently have in place? </a:t>
            </a:r>
          </a:p>
          <a:p>
            <a:pPr marL="914400" lvl="1" indent="-227013"/>
            <a:r>
              <a:rPr lang="en-US" sz="2400" dirty="0"/>
              <a:t>What are the procedures for cold chain maintenance when vaccine is transported and administered offsite?  What resources are needed to maintain cold chain during transport?</a:t>
            </a:r>
          </a:p>
          <a:p>
            <a:pPr marL="914400" lvl="1" indent="-227013"/>
            <a:r>
              <a:rPr lang="en-US" sz="2400" dirty="0"/>
              <a:t>Are your BOH/Health Department vaccine management procedures referenced in your EDS Plan? If so, in which section?</a:t>
            </a:r>
          </a:p>
          <a:p>
            <a:pPr marL="514350" indent="-514350">
              <a:buFont typeface="+mj-lt"/>
              <a:buAutoNum type="arabicPeriod"/>
            </a:pPr>
            <a:r>
              <a:rPr lang="en-US" sz="2400" dirty="0"/>
              <a:t>How much secured vaccine storage capacity do you have at your BOH/Health Department? How many doses of vaccine do you have the capacity to store?</a:t>
            </a:r>
          </a:p>
          <a:p>
            <a:pPr marL="514350" indent="-514350">
              <a:buFont typeface="+mj-lt"/>
              <a:buAutoNum type="arabicPeriod"/>
            </a:pPr>
            <a:r>
              <a:rPr lang="en-US" sz="2400" dirty="0"/>
              <a:t>What provisions do you have to add additional storage capacity? What partners may be able to provide additional secured vaccine storage capacity?</a:t>
            </a:r>
          </a:p>
          <a:p>
            <a:pPr marL="514350" indent="-514350">
              <a:buFont typeface="+mj-lt"/>
              <a:buAutoNum type="arabicPeriod"/>
            </a:pPr>
            <a:endParaRPr lang="en-US" sz="2400" dirty="0"/>
          </a:p>
        </p:txBody>
      </p:sp>
    </p:spTree>
    <p:extLst>
      <p:ext uri="{BB962C8B-B14F-4D97-AF65-F5344CB8AC3E}">
        <p14:creationId xmlns:p14="http://schemas.microsoft.com/office/powerpoint/2010/main" val="1152861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6: EID Personal Protective Equipment (PPE)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97501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6 Guidance: PPE and Workforce Protection</a:t>
            </a:r>
          </a:p>
        </p:txBody>
      </p:sp>
      <p:sp>
        <p:nvSpPr>
          <p:cNvPr id="7" name="Content Placeholder 6"/>
          <p:cNvSpPr>
            <a:spLocks noGrp="1"/>
          </p:cNvSpPr>
          <p:nvPr>
            <p:ph idx="1"/>
          </p:nvPr>
        </p:nvSpPr>
        <p:spPr/>
        <p:txBody>
          <a:bodyPr>
            <a:normAutofit/>
          </a:bodyPr>
          <a:lstStyle/>
          <a:p>
            <a:r>
              <a:rPr lang="en-US" dirty="0"/>
              <a:t>CDC recommends:</a:t>
            </a:r>
          </a:p>
          <a:p>
            <a:pPr lvl="1"/>
            <a:r>
              <a:rPr lang="en-US" dirty="0"/>
              <a:t>PPE recommendations for responders be developed in conjunction with partner agencies and risk-specific subject matter experts</a:t>
            </a:r>
          </a:p>
          <a:p>
            <a:pPr lvl="1"/>
            <a:r>
              <a:rPr lang="en-US" dirty="0"/>
              <a:t>Training/briefing personnel on how to use various types of PPE, including donning and doffing</a:t>
            </a:r>
          </a:p>
          <a:p>
            <a:pPr lvl="1"/>
            <a:r>
              <a:rPr lang="en-US" dirty="0"/>
              <a:t>Ensuring availability of PPE consistent with identified risks, associated job functions of public health response personnel, and federal and state guidance</a:t>
            </a:r>
          </a:p>
        </p:txBody>
      </p:sp>
    </p:spTree>
    <p:extLst>
      <p:ext uri="{BB962C8B-B14F-4D97-AF65-F5344CB8AC3E}">
        <p14:creationId xmlns:p14="http://schemas.microsoft.com/office/powerpoint/2010/main" val="2243460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Guidance: Medical Waste</a:t>
            </a:r>
          </a:p>
        </p:txBody>
      </p:sp>
      <p:sp>
        <p:nvSpPr>
          <p:cNvPr id="3" name="Content Placeholder 2"/>
          <p:cNvSpPr>
            <a:spLocks noGrp="1"/>
          </p:cNvSpPr>
          <p:nvPr>
            <p:ph idx="1"/>
          </p:nvPr>
        </p:nvSpPr>
        <p:spPr/>
        <p:txBody>
          <a:bodyPr/>
          <a:lstStyle/>
          <a:p>
            <a:r>
              <a:rPr lang="en-US" dirty="0"/>
              <a:t>CDC recommends that plans include procedures for disposal of biomedical waste materials</a:t>
            </a:r>
          </a:p>
        </p:txBody>
      </p:sp>
    </p:spTree>
    <p:extLst>
      <p:ext uri="{BB962C8B-B14F-4D97-AF65-F5344CB8AC3E}">
        <p14:creationId xmlns:p14="http://schemas.microsoft.com/office/powerpoint/2010/main" val="2791335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Discussion Questions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Does your community have a cache of PPE that may be used in an EDS? Who maintains the cache? Where else would PPE be obtained from?</a:t>
            </a:r>
          </a:p>
          <a:p>
            <a:pPr marL="514350" indent="-514350">
              <a:buFont typeface="+mj-lt"/>
              <a:buAutoNum type="arabicPeriod"/>
            </a:pPr>
            <a:r>
              <a:rPr lang="en-US" dirty="0"/>
              <a:t>Who determines recommended PPE during dispensing operations? Where would you look for guidance? Who would provide training and ensure access to appropriate PPE in an EDS?</a:t>
            </a:r>
          </a:p>
          <a:p>
            <a:pPr marL="514350" indent="-514350">
              <a:buFont typeface="+mj-lt"/>
              <a:buAutoNum type="arabicPeriod"/>
            </a:pPr>
            <a:r>
              <a:rPr lang="en-US" dirty="0"/>
              <a:t>Does your community’s EDS plan include Just-in-Time Training (JITT) on use of PPE?</a:t>
            </a:r>
          </a:p>
          <a:p>
            <a:pPr marL="514350" indent="-514350">
              <a:buFont typeface="+mj-lt"/>
              <a:buAutoNum type="arabicPeriod"/>
            </a:pPr>
            <a:r>
              <a:rPr lang="en-US" dirty="0"/>
              <a:t>How would the EDSs dispose of medical waste? Which plans/section of your plan describe these mechanisms?</a:t>
            </a:r>
          </a:p>
          <a:p>
            <a:pPr marL="514350" indent="-514350">
              <a:buFont typeface="+mj-lt"/>
              <a:buAutoNum type="arabicPeriod"/>
            </a:pPr>
            <a:endParaRPr lang="en-US" dirty="0"/>
          </a:p>
        </p:txBody>
      </p:sp>
    </p:spTree>
    <p:extLst>
      <p:ext uri="{BB962C8B-B14F-4D97-AF65-F5344CB8AC3E}">
        <p14:creationId xmlns:p14="http://schemas.microsoft.com/office/powerpoint/2010/main" val="33474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Module 7: EID Behavioral Health</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46526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Late October</a:t>
            </a:r>
          </a:p>
        </p:txBody>
      </p:sp>
      <p:sp>
        <p:nvSpPr>
          <p:cNvPr id="7" name="Content Placeholder 6"/>
          <p:cNvSpPr>
            <a:spLocks noGrp="1"/>
          </p:cNvSpPr>
          <p:nvPr>
            <p:ph sz="half" idx="1"/>
          </p:nvPr>
        </p:nvSpPr>
        <p:spPr>
          <a:xfrm>
            <a:off x="838200" y="1825625"/>
            <a:ext cx="6426264" cy="4351338"/>
          </a:xfrm>
        </p:spPr>
        <p:txBody>
          <a:bodyPr>
            <a:normAutofit fontScale="92500" lnSpcReduction="10000"/>
          </a:bodyPr>
          <a:lstStyle/>
          <a:p>
            <a:r>
              <a:rPr lang="en-US" dirty="0"/>
              <a:t>Number of new cases have begun to decrease</a:t>
            </a:r>
          </a:p>
          <a:p>
            <a:r>
              <a:rPr lang="en-US" dirty="0"/>
              <a:t>CDC warns a second wave is expected</a:t>
            </a:r>
          </a:p>
          <a:p>
            <a:r>
              <a:rPr lang="en-US" dirty="0"/>
              <a:t>Increase of new patients exhibiting mental health issues</a:t>
            </a:r>
          </a:p>
          <a:p>
            <a:r>
              <a:rPr lang="en-US" dirty="0"/>
              <a:t>Expected that 20% - 40% of the surviving general population will experience PTSD, with 10% experiencing long term depression</a:t>
            </a:r>
          </a:p>
          <a:p>
            <a:pPr lvl="1"/>
            <a:r>
              <a:rPr lang="en-US" dirty="0"/>
              <a:t>Numbers higher among responders</a:t>
            </a:r>
          </a:p>
        </p:txBody>
      </p:sp>
      <p:pic>
        <p:nvPicPr>
          <p:cNvPr id="9" name="Content Placeholder 8"/>
          <p:cNvPicPr>
            <a:picLocks noGrp="1" noChangeAspect="1"/>
          </p:cNvPicPr>
          <p:nvPr>
            <p:ph sz="half" idx="2"/>
          </p:nvPr>
        </p:nvPicPr>
        <p:blipFill>
          <a:blip r:embed="rId3"/>
          <a:stretch>
            <a:fillRect/>
          </a:stretch>
        </p:blipFill>
        <p:spPr>
          <a:xfrm>
            <a:off x="7264464" y="1825625"/>
            <a:ext cx="4267596" cy="2796251"/>
          </a:xfrm>
          <a:prstGeom prst="rect">
            <a:avLst/>
          </a:prstGeom>
        </p:spPr>
      </p:pic>
      <p:sp>
        <p:nvSpPr>
          <p:cNvPr id="10" name="TextBox 9"/>
          <p:cNvSpPr txBox="1"/>
          <p:nvPr/>
        </p:nvSpPr>
        <p:spPr>
          <a:xfrm>
            <a:off x="7264464" y="4691495"/>
            <a:ext cx="5907593" cy="246221"/>
          </a:xfrm>
          <a:prstGeom prst="rect">
            <a:avLst/>
          </a:prstGeom>
          <a:noFill/>
        </p:spPr>
        <p:txBody>
          <a:bodyPr wrap="square" rtlCol="0">
            <a:spAutoFit/>
          </a:bodyPr>
          <a:lstStyle/>
          <a:p>
            <a:r>
              <a:rPr lang="en-US" sz="1000" dirty="0"/>
              <a:t>https://www.istockphoto.com/photos/mental-health</a:t>
            </a:r>
          </a:p>
        </p:txBody>
      </p:sp>
    </p:spTree>
    <p:extLst>
      <p:ext uri="{BB962C8B-B14F-4D97-AF65-F5344CB8AC3E}">
        <p14:creationId xmlns:p14="http://schemas.microsoft.com/office/powerpoint/2010/main" val="1100140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Module 7 Guidance: EDS Behavioral Health Requirements	</a:t>
            </a:r>
          </a:p>
        </p:txBody>
      </p:sp>
      <p:sp>
        <p:nvSpPr>
          <p:cNvPr id="6" name="Content Placeholder 5"/>
          <p:cNvSpPr>
            <a:spLocks noGrp="1"/>
          </p:cNvSpPr>
          <p:nvPr>
            <p:ph idx="1"/>
          </p:nvPr>
        </p:nvSpPr>
        <p:spPr/>
        <p:txBody>
          <a:bodyPr/>
          <a:lstStyle/>
          <a:p>
            <a:r>
              <a:rPr lang="en-US" dirty="0"/>
              <a:t>Provision of services that support an individual to maintain their emotional, psychological, and social well-being while working or receiving services at the EDS and after the MCM incident</a:t>
            </a:r>
          </a:p>
        </p:txBody>
      </p:sp>
    </p:spTree>
    <p:extLst>
      <p:ext uri="{BB962C8B-B14F-4D97-AF65-F5344CB8AC3E}">
        <p14:creationId xmlns:p14="http://schemas.microsoft.com/office/powerpoint/2010/main" val="3416740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Guidance: EDS Behavioral Health Role</a:t>
            </a:r>
          </a:p>
        </p:txBody>
      </p:sp>
      <p:sp>
        <p:nvSpPr>
          <p:cNvPr id="3" name="Content Placeholder 2"/>
          <p:cNvSpPr>
            <a:spLocks noGrp="1"/>
          </p:cNvSpPr>
          <p:nvPr>
            <p:ph idx="1"/>
          </p:nvPr>
        </p:nvSpPr>
        <p:spPr/>
        <p:txBody>
          <a:bodyPr/>
          <a:lstStyle/>
          <a:p>
            <a:r>
              <a:rPr lang="en-US" dirty="0"/>
              <a:t>Support the behavioral health of EDS clients and staff</a:t>
            </a:r>
          </a:p>
          <a:p>
            <a:pPr lvl="1"/>
            <a:r>
              <a:rPr lang="en-US" dirty="0"/>
              <a:t>Station Behavioral Health Staff throughout EDS </a:t>
            </a:r>
          </a:p>
          <a:p>
            <a:pPr lvl="1"/>
            <a:r>
              <a:rPr lang="en-US" dirty="0"/>
              <a:t>Refer unaccompanied minors and clients exhibiting signs of stress to Behavioral Health</a:t>
            </a:r>
          </a:p>
          <a:p>
            <a:pPr lvl="1"/>
            <a:r>
              <a:rPr lang="en-US" dirty="0"/>
              <a:t>Give outgoing EDS staff time to debrief with Behavioral Health</a:t>
            </a:r>
          </a:p>
          <a:p>
            <a:pPr lvl="1"/>
            <a:r>
              <a:rPr lang="en-US" dirty="0"/>
              <a:t>Designate quiet area for Behavioral Health services</a:t>
            </a:r>
          </a:p>
        </p:txBody>
      </p:sp>
    </p:spTree>
    <p:extLst>
      <p:ext uri="{BB962C8B-B14F-4D97-AF65-F5344CB8AC3E}">
        <p14:creationId xmlns:p14="http://schemas.microsoft.com/office/powerpoint/2010/main" val="3938690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Discussion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resources for behavioral health supports does your plan include? Do any plans include use of the MRC? Which plans/section of plan lists these resources?</a:t>
            </a:r>
          </a:p>
          <a:p>
            <a:pPr marL="514350" indent="-514350">
              <a:buFont typeface="+mj-lt"/>
              <a:buAutoNum type="arabicPeriod"/>
            </a:pPr>
            <a:r>
              <a:rPr lang="en-US" dirty="0"/>
              <a:t>Does your BOH/Health Department have a signed agreement with these resources to provide behavioral health support services at the EDS?</a:t>
            </a:r>
          </a:p>
          <a:p>
            <a:pPr marL="514350" indent="-514350">
              <a:buFont typeface="+mj-lt"/>
              <a:buAutoNum type="arabicPeriod"/>
            </a:pPr>
            <a:r>
              <a:rPr lang="en-US" dirty="0"/>
              <a:t>What additional organizations may be able to provide behavioral health support services at the EDS?</a:t>
            </a:r>
          </a:p>
          <a:p>
            <a:pPr marL="514350" indent="-514350">
              <a:buFont typeface="+mj-lt"/>
              <a:buAutoNum type="arabicPeriod"/>
            </a:pPr>
            <a:endParaRPr lang="en-US" dirty="0"/>
          </a:p>
        </p:txBody>
      </p:sp>
    </p:spTree>
    <p:extLst>
      <p:ext uri="{BB962C8B-B14F-4D97-AF65-F5344CB8AC3E}">
        <p14:creationId xmlns:p14="http://schemas.microsoft.com/office/powerpoint/2010/main" val="291633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for Workshops</a:t>
            </a:r>
          </a:p>
        </p:txBody>
      </p:sp>
      <p:sp>
        <p:nvSpPr>
          <p:cNvPr id="3" name="Content Placeholder 2"/>
          <p:cNvSpPr>
            <a:spLocks noGrp="1"/>
          </p:cNvSpPr>
          <p:nvPr>
            <p:ph idx="1"/>
          </p:nvPr>
        </p:nvSpPr>
        <p:spPr/>
        <p:txBody>
          <a:bodyPr/>
          <a:lstStyle/>
          <a:p>
            <a:pPr fontAlgn="base"/>
            <a:r>
              <a:rPr lang="en-US" dirty="0"/>
              <a:t>Designed to develop a new plan, agreement, or procedure</a:t>
            </a:r>
          </a:p>
          <a:p>
            <a:pPr fontAlgn="base"/>
            <a:r>
              <a:rPr lang="en-US" dirty="0"/>
              <a:t>Scenario-based discussion</a:t>
            </a:r>
          </a:p>
          <a:p>
            <a:pPr lvl="1" fontAlgn="base"/>
            <a:r>
              <a:rPr lang="en-US" dirty="0"/>
              <a:t>Work within the scenario to achieve objectives</a:t>
            </a:r>
          </a:p>
          <a:p>
            <a:pPr fontAlgn="base"/>
            <a:r>
              <a:rPr lang="en-US" dirty="0"/>
              <a:t>Large and small group activities</a:t>
            </a:r>
          </a:p>
          <a:p>
            <a:pPr fontAlgn="base"/>
            <a:r>
              <a:rPr lang="en-US" dirty="0"/>
              <a:t>Emphasis on finding improvements</a:t>
            </a:r>
          </a:p>
          <a:p>
            <a:pPr lvl="1" fontAlgn="base"/>
            <a:r>
              <a:rPr lang="en-US" dirty="0"/>
              <a:t>Low stress, no fault environment</a:t>
            </a:r>
          </a:p>
          <a:p>
            <a:pPr lvl="1" fontAlgn="base"/>
            <a:r>
              <a:rPr lang="en-US" dirty="0"/>
              <a:t>Ask questions, challenge assumptions</a:t>
            </a:r>
          </a:p>
          <a:p>
            <a:pPr lvl="1" fontAlgn="base"/>
            <a:r>
              <a:rPr lang="en-US" dirty="0"/>
              <a:t>No trick questions</a:t>
            </a:r>
          </a:p>
        </p:txBody>
      </p:sp>
    </p:spTree>
    <p:extLst>
      <p:ext uri="{BB962C8B-B14F-4D97-AF65-F5344CB8AC3E}">
        <p14:creationId xmlns:p14="http://schemas.microsoft.com/office/powerpoint/2010/main" val="655171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 &amp; Next Steps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97455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Debrief &amp; Next Steps</a:t>
            </a:r>
          </a:p>
        </p:txBody>
      </p:sp>
      <p:sp>
        <p:nvSpPr>
          <p:cNvPr id="5" name="Content Placeholder 4"/>
          <p:cNvSpPr>
            <a:spLocks noGrp="1"/>
          </p:cNvSpPr>
          <p:nvPr>
            <p:ph idx="1"/>
          </p:nvPr>
        </p:nvSpPr>
        <p:spPr/>
        <p:txBody>
          <a:bodyPr/>
          <a:lstStyle/>
          <a:p>
            <a:r>
              <a:rPr lang="en-US" dirty="0"/>
              <a:t>What information was new and useful from today’s discussion?</a:t>
            </a:r>
          </a:p>
          <a:p>
            <a:r>
              <a:rPr lang="en-US" dirty="0"/>
              <a:t>Of the 7 topics covered, which did you feel was the biggest gap for your jurisdiction?</a:t>
            </a:r>
          </a:p>
          <a:p>
            <a:r>
              <a:rPr lang="en-US" dirty="0"/>
              <a:t>For each gap, what additional information do you need to fill this gap?</a:t>
            </a:r>
          </a:p>
        </p:txBody>
      </p:sp>
    </p:spTree>
    <p:extLst>
      <p:ext uri="{BB962C8B-B14F-4D97-AF65-F5344CB8AC3E}">
        <p14:creationId xmlns:p14="http://schemas.microsoft.com/office/powerpoint/2010/main" val="10429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FUNDING AND CONTINUING EDUCATION</a:t>
            </a:r>
          </a:p>
        </p:txBody>
      </p:sp>
      <p:sp>
        <p:nvSpPr>
          <p:cNvPr id="5" name="Content Placeholder 4"/>
          <p:cNvSpPr>
            <a:spLocks noGrp="1"/>
          </p:cNvSpPr>
          <p:nvPr>
            <p:ph idx="1"/>
          </p:nvPr>
        </p:nvSpPr>
        <p:spPr>
          <a:xfrm>
            <a:off x="838200" y="1380352"/>
            <a:ext cx="10515600" cy="4351338"/>
          </a:xfrm>
        </p:spPr>
        <p:txBody>
          <a:bodyPr>
            <a:noAutofit/>
          </a:bodyPr>
          <a:lstStyle/>
          <a:p>
            <a:pPr marL="0" indent="0">
              <a:buNone/>
            </a:pPr>
            <a:r>
              <a:rPr lang="en-US" sz="2400" dirty="0"/>
              <a:t>Funding for this conference was made possible (in whole or in part) by the Centers for Disease Control and Prevention and/or the Assistant Secretary for Preparedness and Response. The views expressed in written conference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0" indent="0">
              <a:buNone/>
            </a:pPr>
            <a:r>
              <a:rPr lang="en-US" sz="2400" dirty="0"/>
              <a:t>This activity has been approved for 5.5 Continuing Nursing Education contact hours through JSI Research &amp; Training Institute, Inc. Activity #37538.0001 Nurses should only claim credit commensurate with the extent of their participation in the activity. JSI Research &amp; Training Institute, Inc. is an approved provider of continuing nursing education by the Northeast Multistate Division, an accredited approver by the American Nurses Credentialing Center's Commission on Accreditation. </a:t>
            </a:r>
            <a:r>
              <a:rPr lang="en-US" sz="2400" i="1" dirty="0"/>
              <a:t>No individuals in a position to control content for this activity has any relevant financial relationships to declare.</a:t>
            </a:r>
          </a:p>
          <a:p>
            <a:endParaRPr lang="en-US" sz="2400" dirty="0"/>
          </a:p>
        </p:txBody>
      </p:sp>
    </p:spTree>
    <p:extLst>
      <p:ext uri="{BB962C8B-B14F-4D97-AF65-F5344CB8AC3E}">
        <p14:creationId xmlns:p14="http://schemas.microsoft.com/office/powerpoint/2010/main" val="203575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Participants</a:t>
            </a:r>
          </a:p>
        </p:txBody>
      </p:sp>
      <p:sp>
        <p:nvSpPr>
          <p:cNvPr id="3" name="Content Placeholder 2"/>
          <p:cNvSpPr>
            <a:spLocks noGrp="1"/>
          </p:cNvSpPr>
          <p:nvPr>
            <p:ph idx="1"/>
          </p:nvPr>
        </p:nvSpPr>
        <p:spPr/>
        <p:txBody>
          <a:bodyPr/>
          <a:lstStyle/>
          <a:p>
            <a:pPr fontAlgn="base"/>
            <a:r>
              <a:rPr lang="en-US" dirty="0"/>
              <a:t>Players</a:t>
            </a:r>
          </a:p>
          <a:p>
            <a:pPr fontAlgn="base"/>
            <a:r>
              <a:rPr lang="en-US" dirty="0"/>
              <a:t>Facilitators</a:t>
            </a:r>
          </a:p>
          <a:p>
            <a:pPr fontAlgn="base"/>
            <a:r>
              <a:rPr lang="en-US" dirty="0" err="1"/>
              <a:t>Notetakers</a:t>
            </a:r>
            <a:endParaRPr lang="en-US" dirty="0"/>
          </a:p>
          <a:p>
            <a:pPr fontAlgn="base"/>
            <a:r>
              <a:rPr lang="en-US" dirty="0"/>
              <a:t>Observers</a:t>
            </a:r>
          </a:p>
        </p:txBody>
      </p:sp>
    </p:spTree>
    <p:extLst>
      <p:ext uri="{BB962C8B-B14F-4D97-AF65-F5344CB8AC3E}">
        <p14:creationId xmlns:p14="http://schemas.microsoft.com/office/powerpoint/2010/main" val="211402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&amp; Artificialities </a:t>
            </a:r>
          </a:p>
        </p:txBody>
      </p:sp>
      <p:sp>
        <p:nvSpPr>
          <p:cNvPr id="3" name="Content Placeholder 2"/>
          <p:cNvSpPr>
            <a:spLocks noGrp="1"/>
          </p:cNvSpPr>
          <p:nvPr>
            <p:ph idx="1"/>
          </p:nvPr>
        </p:nvSpPr>
        <p:spPr/>
        <p:txBody>
          <a:bodyPr>
            <a:normAutofit fontScale="92500"/>
          </a:bodyPr>
          <a:lstStyle/>
          <a:p>
            <a:pPr fontAlgn="base"/>
            <a:r>
              <a:rPr lang="en-US" dirty="0"/>
              <a:t>The scenario is plausible</a:t>
            </a:r>
          </a:p>
          <a:p>
            <a:pPr fontAlgn="base"/>
            <a:r>
              <a:rPr lang="en-US" dirty="0"/>
              <a:t>Local/regional focus, assume state-level response is proceeding</a:t>
            </a:r>
          </a:p>
          <a:p>
            <a:pPr fontAlgn="base"/>
            <a:r>
              <a:rPr lang="en-US" dirty="0"/>
              <a:t>There are no other incidents occurring</a:t>
            </a:r>
          </a:p>
          <a:p>
            <a:pPr fontAlgn="base"/>
            <a:r>
              <a:rPr lang="en-US" dirty="0"/>
              <a:t>Events occur as they are presented</a:t>
            </a:r>
          </a:p>
          <a:p>
            <a:pPr fontAlgn="base"/>
            <a:r>
              <a:rPr lang="en-US" dirty="0"/>
              <a:t>No hidden agenda and no trick questions</a:t>
            </a:r>
          </a:p>
          <a:p>
            <a:pPr fontAlgn="base"/>
            <a:r>
              <a:rPr lang="en-US" dirty="0"/>
              <a:t>All players are receiving the information at the same time</a:t>
            </a:r>
          </a:p>
          <a:p>
            <a:pPr fontAlgn="base"/>
            <a:r>
              <a:rPr lang="en-US" dirty="0"/>
              <a:t>This exercise contains no fire drills or other functional exercise elements</a:t>
            </a:r>
          </a:p>
        </p:txBody>
      </p:sp>
    </p:spTree>
    <p:extLst>
      <p:ext uri="{BB962C8B-B14F-4D97-AF65-F5344CB8AC3E}">
        <p14:creationId xmlns:p14="http://schemas.microsoft.com/office/powerpoint/2010/main" val="227638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543587065"/>
      </p:ext>
    </p:extLst>
  </p:cSld>
  <p:clrMapOvr>
    <a:masterClrMapping/>
  </p:clrMapOvr>
</p:sld>
</file>

<file path=ppt/theme/theme1.xml><?xml version="1.0" encoding="utf-8"?>
<a:theme xmlns:a="http://schemas.openxmlformats.org/drawingml/2006/main" name="Office Theme">
  <a:themeElements>
    <a:clrScheme name="Custom 12">
      <a:dk1>
        <a:srgbClr val="032A5F"/>
      </a:dk1>
      <a:lt1>
        <a:srgbClr val="FFFFFF"/>
      </a:lt1>
      <a:dk2>
        <a:srgbClr val="032A5F"/>
      </a:dk2>
      <a:lt2>
        <a:srgbClr val="E7E6E6"/>
      </a:lt2>
      <a:accent1>
        <a:srgbClr val="032A5F"/>
      </a:accent1>
      <a:accent2>
        <a:srgbClr val="CFAB79"/>
      </a:accent2>
      <a:accent3>
        <a:srgbClr val="D62027"/>
      </a:accent3>
      <a:accent4>
        <a:srgbClr val="032A5F"/>
      </a:accent4>
      <a:accent5>
        <a:srgbClr val="CFAB79"/>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4355</TotalTime>
  <Words>3074</Words>
  <Application>Microsoft Macintosh PowerPoint</Application>
  <PresentationFormat>Widescreen</PresentationFormat>
  <Paragraphs>357</Paragraphs>
  <Slides>62</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MASSACHUSETTS REGION 4AB EMERGENCY DISPENSING SITE WORKSHOP</vt:lpstr>
      <vt:lpstr>Agenda</vt:lpstr>
      <vt:lpstr>Introductions by Jurisdiction</vt:lpstr>
      <vt:lpstr>Workshop Purpose &amp; Goal</vt:lpstr>
      <vt:lpstr>Workshop Objectives</vt:lpstr>
      <vt:lpstr>Guiding Principles for Workshops</vt:lpstr>
      <vt:lpstr>Workshop Participants</vt:lpstr>
      <vt:lpstr>Assumptions &amp; Artificialities </vt:lpstr>
      <vt:lpstr>Questions?</vt:lpstr>
      <vt:lpstr>Introduction to the Pandemic Influenza Planning Guidance: Vaccine Allocation and Targeting Guidance</vt:lpstr>
      <vt:lpstr>Why focus on EID and critical staff dispensing?</vt:lpstr>
      <vt:lpstr>Elements of a Critical Staff Dispensing Plan</vt:lpstr>
      <vt:lpstr>Status of Critical Staff Dispensing Plans in 4AB</vt:lpstr>
      <vt:lpstr>Pandemic Influenza Vaccine Assumptions</vt:lpstr>
      <vt:lpstr>Pandemic Influenza Vaccination Target</vt:lpstr>
      <vt:lpstr>Seasonal Influenza Place of Vaccination</vt:lpstr>
      <vt:lpstr>PowerPoint Presentation</vt:lpstr>
      <vt:lpstr>PowerPoint Presentation</vt:lpstr>
      <vt:lpstr>Let’s Begin! (StartEx)</vt:lpstr>
      <vt:lpstr>Module 1: EID Surveillance</vt:lpstr>
      <vt:lpstr>Scenario: July</vt:lpstr>
      <vt:lpstr>Module 1 Guidance: Disease Surveillance</vt:lpstr>
      <vt:lpstr>Module 1 Guidance: Surveillance Systems</vt:lpstr>
      <vt:lpstr>Module 1 Guidance: Emergency Operations Center Activation </vt:lpstr>
      <vt:lpstr>Module 1 Discussion Questions</vt:lpstr>
      <vt:lpstr>Module 2: Critical Staff Dispensing Eligibility and Notification</vt:lpstr>
      <vt:lpstr>Scenario: Early September</vt:lpstr>
      <vt:lpstr>Module 2 Guidance: Critical Staff</vt:lpstr>
      <vt:lpstr>Module 2 Guidance: Vaccine Prioritization </vt:lpstr>
      <vt:lpstr>Module 2 Discussion Questions</vt:lpstr>
      <vt:lpstr>Module 3: Critical Staff Dispensing Staffing and Location</vt:lpstr>
      <vt:lpstr>Scenario: September</vt:lpstr>
      <vt:lpstr>Module 3 Guidance: Critical Staff Dispensing Sites</vt:lpstr>
      <vt:lpstr>Module 3 Guidance: Critical Staff Dispensing Staffing</vt:lpstr>
      <vt:lpstr>Module 3 Discussion Questions</vt:lpstr>
      <vt:lpstr>Module 4: EID Risk Communications</vt:lpstr>
      <vt:lpstr>Scenario: September</vt:lpstr>
      <vt:lpstr>Module 4 Guidance: EDS Plan Requirements </vt:lpstr>
      <vt:lpstr>Module 4 Guidance: EDS PIO Role</vt:lpstr>
      <vt:lpstr>Module 4 Guidance: Message Development</vt:lpstr>
      <vt:lpstr>Module 4 Guidance: Dissemination Strategies</vt:lpstr>
      <vt:lpstr>Module 4 Guidance: Media Monitoring</vt:lpstr>
      <vt:lpstr>Module 4 Discussion Questions</vt:lpstr>
      <vt:lpstr>Module 5: EID Vaccine Management</vt:lpstr>
      <vt:lpstr>Scenario: Late September</vt:lpstr>
      <vt:lpstr>Module 5 Guidance: Receipt of Vaccine</vt:lpstr>
      <vt:lpstr>Module 5 Guidance: Storage of Vaccine</vt:lpstr>
      <vt:lpstr>Module 5 Guidance: Storage Capacity</vt:lpstr>
      <vt:lpstr>Module 5 Guidance: Security and Cold Chain Maintenance During Transportation</vt:lpstr>
      <vt:lpstr>Module 5 Discussion Questions</vt:lpstr>
      <vt:lpstr>Module 6: EID Personal Protective Equipment (PPE)</vt:lpstr>
      <vt:lpstr>Module 6 Guidance: PPE and Workforce Protection</vt:lpstr>
      <vt:lpstr>Module 6 Guidance: Medical Waste</vt:lpstr>
      <vt:lpstr>Module 6 Discussion Questions</vt:lpstr>
      <vt:lpstr>Module 7: EID Behavioral Health</vt:lpstr>
      <vt:lpstr>Scenario: Late October</vt:lpstr>
      <vt:lpstr>Module 7 Guidance: EDS Behavioral Health Requirements </vt:lpstr>
      <vt:lpstr>Module 7 Guidance: EDS Behavioral Health Role</vt:lpstr>
      <vt:lpstr>Module 7 Discussion Questions</vt:lpstr>
      <vt:lpstr>Debrief &amp; Next Steps</vt:lpstr>
      <vt:lpstr>Debrief &amp; Next Steps</vt:lpstr>
      <vt:lpstr>FUNDING AND CONTINUING EDUCATION</vt:lpstr>
    </vt:vector>
  </TitlesOfParts>
  <Company>JSI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Region 4AB Emergency Dispensing Site Workshop</dc:title>
  <dc:creator>Hannah Lessels</dc:creator>
  <cp:lastModifiedBy>Timpano, Samantha</cp:lastModifiedBy>
  <cp:revision>75</cp:revision>
  <cp:lastPrinted>2019-06-05T20:41:08Z</cp:lastPrinted>
  <dcterms:created xsi:type="dcterms:W3CDTF">2019-05-02T19:00:33Z</dcterms:created>
  <dcterms:modified xsi:type="dcterms:W3CDTF">2021-02-12T16:26:56Z</dcterms:modified>
</cp:coreProperties>
</file>